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6" r:id="rId2"/>
    <p:sldId id="288" r:id="rId3"/>
    <p:sldId id="293" r:id="rId4"/>
    <p:sldId id="260" r:id="rId5"/>
    <p:sldId id="261" r:id="rId6"/>
    <p:sldId id="262" r:id="rId7"/>
    <p:sldId id="263" r:id="rId8"/>
    <p:sldId id="257" r:id="rId9"/>
    <p:sldId id="264" r:id="rId10"/>
    <p:sldId id="258" r:id="rId11"/>
    <p:sldId id="265" r:id="rId12"/>
    <p:sldId id="294" r:id="rId13"/>
    <p:sldId id="268" r:id="rId14"/>
    <p:sldId id="281" r:id="rId15"/>
    <p:sldId id="279" r:id="rId16"/>
    <p:sldId id="280" r:id="rId17"/>
    <p:sldId id="282" r:id="rId18"/>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99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Hoja_de_c_lculo_de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Hoja_de_c_lculo_de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Hoja_de_c_lculo_de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Hoja_de_c_lculo_de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Hoja_de_c_lculo_de_Microsoft_Office_Excel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UY"/>
  <c:style val="26"/>
  <c:chart>
    <c:autoTitleDeleted val="1"/>
    <c:plotArea>
      <c:layout>
        <c:manualLayout>
          <c:layoutTarget val="inner"/>
          <c:xMode val="edge"/>
          <c:yMode val="edge"/>
          <c:x val="0.16487112046960833"/>
          <c:y val="9.9325839808817748E-2"/>
          <c:w val="0.68623794979873287"/>
          <c:h val="0.74587482810478489"/>
        </c:manualLayout>
      </c:layout>
      <c:pieChart>
        <c:varyColors val="1"/>
        <c:ser>
          <c:idx val="0"/>
          <c:order val="0"/>
          <c:tx>
            <c:strRef>
              <c:f>Hoja1!$B$1</c:f>
              <c:strCache>
                <c:ptCount val="1"/>
                <c:pt idx="0">
                  <c:v>Columna1</c:v>
                </c:pt>
              </c:strCache>
            </c:strRef>
          </c:tx>
          <c:explosion val="14"/>
          <c:dPt>
            <c:idx val="0"/>
            <c:spPr>
              <a:solidFill>
                <a:srgbClr val="00B050"/>
              </a:solidFill>
            </c:spPr>
          </c:dPt>
          <c:dPt>
            <c:idx val="1"/>
            <c:spPr>
              <a:solidFill>
                <a:srgbClr val="92D050"/>
              </a:solidFill>
            </c:spPr>
          </c:dPt>
          <c:dPt>
            <c:idx val="2"/>
            <c:spPr>
              <a:solidFill>
                <a:srgbClr val="FFC000"/>
              </a:solidFill>
            </c:spPr>
          </c:dPt>
          <c:dPt>
            <c:idx val="3"/>
            <c:spPr>
              <a:solidFill>
                <a:srgbClr val="FF6600"/>
              </a:solidFill>
            </c:spPr>
          </c:dPt>
          <c:dPt>
            <c:idx val="4"/>
            <c:spPr>
              <a:solidFill>
                <a:srgbClr val="FF0000"/>
              </a:solidFill>
            </c:spPr>
          </c:dPt>
          <c:dLbls>
            <c:dLbl>
              <c:idx val="0"/>
              <c:spPr/>
              <c:txPr>
                <a:bodyPr/>
                <a:lstStyle/>
                <a:p>
                  <a:pPr>
                    <a:defRPr lang="es-UY" sz="1800" b="0">
                      <a:solidFill>
                        <a:schemeClr val="tx1"/>
                      </a:solidFill>
                      <a:latin typeface="Calibri" pitchFamily="34" charset="0"/>
                    </a:defRPr>
                  </a:pPr>
                  <a:endParaRPr lang="es-UY"/>
                </a:p>
              </c:txPr>
            </c:dLbl>
            <c:dLbl>
              <c:idx val="1"/>
              <c:layout>
                <c:manualLayout>
                  <c:x val="-0.15076734281291373"/>
                  <c:y val="4.1240621811691615E-2"/>
                </c:manualLayout>
              </c:layout>
              <c:showPercent val="1"/>
            </c:dLbl>
            <c:dLbl>
              <c:idx val="2"/>
              <c:layout>
                <c:manualLayout>
                  <c:x val="-8.0597560036709884E-3"/>
                  <c:y val="-0.11813568477813481"/>
                </c:manualLayout>
              </c:layout>
              <c:showPercent val="1"/>
            </c:dLbl>
            <c:dLbl>
              <c:idx val="3"/>
              <c:layout>
                <c:manualLayout>
                  <c:x val="0.12743835668444844"/>
                  <c:y val="4.4272254423072012E-2"/>
                </c:manualLayout>
              </c:layout>
              <c:showPercent val="1"/>
            </c:dLbl>
            <c:txPr>
              <a:bodyPr/>
              <a:lstStyle/>
              <a:p>
                <a:pPr>
                  <a:defRPr lang="es-UY" sz="1800">
                    <a:latin typeface="Calibri" pitchFamily="34" charset="0"/>
                  </a:defRPr>
                </a:pPr>
                <a:endParaRPr lang="es-UY"/>
              </a:p>
            </c:txPr>
            <c:showPercent val="1"/>
            <c:showLeaderLines val="1"/>
          </c:dLbls>
          <c:cat>
            <c:strRef>
              <c:f>Hoja1!$A$2:$A$6</c:f>
              <c:strCache>
                <c:ptCount val="5"/>
                <c:pt idx="0">
                  <c:v>Un empleo</c:v>
                </c:pt>
                <c:pt idx="1">
                  <c:v>Dos</c:v>
                </c:pt>
                <c:pt idx="2">
                  <c:v>Tres</c:v>
                </c:pt>
                <c:pt idx="3">
                  <c:v>Cuatro</c:v>
                </c:pt>
                <c:pt idx="4">
                  <c:v>Cinco o +</c:v>
                </c:pt>
              </c:strCache>
            </c:strRef>
          </c:cat>
          <c:val>
            <c:numRef>
              <c:f>Hoja1!$B$2:$B$6</c:f>
              <c:numCache>
                <c:formatCode>0</c:formatCode>
                <c:ptCount val="5"/>
                <c:pt idx="0">
                  <c:v>8.6092715231787889</c:v>
                </c:pt>
                <c:pt idx="1">
                  <c:v>22.516556291390728</c:v>
                </c:pt>
                <c:pt idx="2">
                  <c:v>36.423841059602232</c:v>
                </c:pt>
                <c:pt idx="3">
                  <c:v>20.198675496688828</c:v>
                </c:pt>
                <c:pt idx="4">
                  <c:v>12.251655629139073</c:v>
                </c:pt>
              </c:numCache>
            </c:numRef>
          </c:val>
        </c:ser>
        <c:dLbls>
          <c:showPercent val="1"/>
        </c:dLbls>
        <c:firstSliceAng val="0"/>
      </c:pieChart>
      <c:spPr>
        <a:solidFill>
          <a:schemeClr val="bg2">
            <a:lumMod val="40000"/>
            <a:lumOff val="60000"/>
          </a:schemeClr>
        </a:solidFill>
      </c:spPr>
    </c:plotArea>
    <c:legend>
      <c:legendPos val="b"/>
      <c:layout>
        <c:manualLayout>
          <c:xMode val="edge"/>
          <c:yMode val="edge"/>
          <c:x val="1.4403253340946083E-2"/>
          <c:y val="0.86786845775701871"/>
          <c:w val="0.9855967466590535"/>
          <c:h val="0.11464532583338377"/>
        </c:manualLayout>
      </c:layout>
      <c:txPr>
        <a:bodyPr/>
        <a:lstStyle/>
        <a:p>
          <a:pPr>
            <a:defRPr lang="es-UY" sz="1500">
              <a:latin typeface="Calibri" pitchFamily="34" charset="0"/>
            </a:defRPr>
          </a:pPr>
          <a:endParaRPr lang="es-UY"/>
        </a:p>
      </c:txPr>
    </c:legend>
    <c:plotVisOnly val="1"/>
  </c:chart>
  <c:txPr>
    <a:bodyPr/>
    <a:lstStyle/>
    <a:p>
      <a:pPr>
        <a:defRPr sz="1800"/>
      </a:pPr>
      <a:endParaRPr lang="es-UY"/>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UY"/>
  <c:style val="27"/>
  <c:chart>
    <c:plotArea>
      <c:layout>
        <c:manualLayout>
          <c:layoutTarget val="inner"/>
          <c:xMode val="edge"/>
          <c:yMode val="edge"/>
          <c:x val="2.5184745178854124E-2"/>
          <c:y val="8.5606055932821307E-2"/>
          <c:w val="0.9748152067456507"/>
          <c:h val="0.66137686774498305"/>
        </c:manualLayout>
      </c:layout>
      <c:barChart>
        <c:barDir val="col"/>
        <c:grouping val="percentStacked"/>
        <c:ser>
          <c:idx val="0"/>
          <c:order val="0"/>
          <c:tx>
            <c:strRef>
              <c:f>Hoja1!$A$2</c:f>
              <c:strCache>
                <c:ptCount val="1"/>
                <c:pt idx="0">
                  <c:v>1 -2 empleos</c:v>
                </c:pt>
              </c:strCache>
            </c:strRef>
          </c:tx>
          <c:spPr>
            <a:solidFill>
              <a:srgbClr val="00B050"/>
            </a:solidFill>
          </c:spPr>
          <c:dLbls>
            <c:txPr>
              <a:bodyPr/>
              <a:lstStyle/>
              <a:p>
                <a:pPr>
                  <a:defRPr lang="es-ES" sz="1600"/>
                </a:pPr>
                <a:endParaRPr lang="es-UY"/>
              </a:p>
            </c:txPr>
            <c:dLblPos val="ctr"/>
            <c:showVal val="1"/>
          </c:dLbls>
          <c:cat>
            <c:strRef>
              <c:f>Hoja1!$B$1:$H$1</c:f>
              <c:strCache>
                <c:ptCount val="7"/>
                <c:pt idx="0">
                  <c:v>Hombre</c:v>
                </c:pt>
                <c:pt idx="1">
                  <c:v>Mujer</c:v>
                </c:pt>
                <c:pt idx="2">
                  <c:v>- de 35</c:v>
                </c:pt>
                <c:pt idx="3">
                  <c:v>36 a 45</c:v>
                </c:pt>
                <c:pt idx="4">
                  <c:v>46 a 55</c:v>
                </c:pt>
                <c:pt idx="5">
                  <c:v>56 y mas</c:v>
                </c:pt>
                <c:pt idx="6">
                  <c:v>Total</c:v>
                </c:pt>
              </c:strCache>
            </c:strRef>
          </c:cat>
          <c:val>
            <c:numRef>
              <c:f>Hoja1!$B$2:$H$2</c:f>
              <c:numCache>
                <c:formatCode>0</c:formatCode>
                <c:ptCount val="7"/>
                <c:pt idx="0">
                  <c:v>26.666666666666664</c:v>
                </c:pt>
                <c:pt idx="1">
                  <c:v>32.599118942731614</c:v>
                </c:pt>
                <c:pt idx="2">
                  <c:v>24.657534246575256</c:v>
                </c:pt>
                <c:pt idx="3">
                  <c:v>22.619047619047631</c:v>
                </c:pt>
                <c:pt idx="4">
                  <c:v>34.042553191489361</c:v>
                </c:pt>
                <c:pt idx="5">
                  <c:v>49.019607843137244</c:v>
                </c:pt>
                <c:pt idx="6">
                  <c:v>31.125827814569529</c:v>
                </c:pt>
              </c:numCache>
            </c:numRef>
          </c:val>
        </c:ser>
        <c:ser>
          <c:idx val="2"/>
          <c:order val="1"/>
          <c:tx>
            <c:strRef>
              <c:f>Hoja1!$A$3</c:f>
              <c:strCache>
                <c:ptCount val="1"/>
                <c:pt idx="0">
                  <c:v>3 empleos</c:v>
                </c:pt>
              </c:strCache>
            </c:strRef>
          </c:tx>
          <c:spPr>
            <a:solidFill>
              <a:srgbClr val="FFC000"/>
            </a:solidFill>
          </c:spPr>
          <c:dLbls>
            <c:dLbl>
              <c:idx val="3"/>
              <c:layout/>
              <c:showVal val="1"/>
            </c:dLbl>
            <c:dLbl>
              <c:idx val="4"/>
              <c:layout/>
              <c:showVal val="1"/>
            </c:dLbl>
            <c:dLbl>
              <c:idx val="6"/>
              <c:layout/>
              <c:showVal val="1"/>
            </c:dLbl>
            <c:txPr>
              <a:bodyPr/>
              <a:lstStyle/>
              <a:p>
                <a:pPr>
                  <a:defRPr lang="es-ES" sz="1600"/>
                </a:pPr>
                <a:endParaRPr lang="es-UY"/>
              </a:p>
            </c:txPr>
            <c:dLblPos val="ctr"/>
            <c:showVal val="1"/>
          </c:dLbls>
          <c:cat>
            <c:strRef>
              <c:f>Hoja1!$B$1:$H$1</c:f>
              <c:strCache>
                <c:ptCount val="7"/>
                <c:pt idx="0">
                  <c:v>Hombre</c:v>
                </c:pt>
                <c:pt idx="1">
                  <c:v>Mujer</c:v>
                </c:pt>
                <c:pt idx="2">
                  <c:v>- de 35</c:v>
                </c:pt>
                <c:pt idx="3">
                  <c:v>36 a 45</c:v>
                </c:pt>
                <c:pt idx="4">
                  <c:v>46 a 55</c:v>
                </c:pt>
                <c:pt idx="5">
                  <c:v>56 y mas</c:v>
                </c:pt>
                <c:pt idx="6">
                  <c:v>Total</c:v>
                </c:pt>
              </c:strCache>
            </c:strRef>
          </c:cat>
          <c:val>
            <c:numRef>
              <c:f>Hoja1!$B$3:$H$3</c:f>
              <c:numCache>
                <c:formatCode>0</c:formatCode>
                <c:ptCount val="7"/>
                <c:pt idx="0">
                  <c:v>36</c:v>
                </c:pt>
                <c:pt idx="1">
                  <c:v>36.563876651982191</c:v>
                </c:pt>
                <c:pt idx="2">
                  <c:v>36.986301369862865</c:v>
                </c:pt>
                <c:pt idx="3">
                  <c:v>40.476190476190474</c:v>
                </c:pt>
                <c:pt idx="4">
                  <c:v>39.361702127659576</c:v>
                </c:pt>
                <c:pt idx="5">
                  <c:v>23.529411764705884</c:v>
                </c:pt>
                <c:pt idx="6">
                  <c:v>36.423841059602232</c:v>
                </c:pt>
              </c:numCache>
            </c:numRef>
          </c:val>
        </c:ser>
        <c:ser>
          <c:idx val="1"/>
          <c:order val="2"/>
          <c:tx>
            <c:strRef>
              <c:f>Hoja1!$A$4</c:f>
              <c:strCache>
                <c:ptCount val="1"/>
                <c:pt idx="0">
                  <c:v>4 o mas empleos</c:v>
                </c:pt>
              </c:strCache>
            </c:strRef>
          </c:tx>
          <c:spPr>
            <a:solidFill>
              <a:srgbClr val="FF6600"/>
            </a:solidFill>
          </c:spPr>
          <c:dLbls>
            <c:txPr>
              <a:bodyPr/>
              <a:lstStyle/>
              <a:p>
                <a:pPr>
                  <a:defRPr lang="es-ES" sz="1600"/>
                </a:pPr>
                <a:endParaRPr lang="es-UY"/>
              </a:p>
            </c:txPr>
            <c:showVal val="1"/>
          </c:dLbls>
          <c:cat>
            <c:strRef>
              <c:f>Hoja1!$B$1:$H$1</c:f>
              <c:strCache>
                <c:ptCount val="7"/>
                <c:pt idx="0">
                  <c:v>Hombre</c:v>
                </c:pt>
                <c:pt idx="1">
                  <c:v>Mujer</c:v>
                </c:pt>
                <c:pt idx="2">
                  <c:v>- de 35</c:v>
                </c:pt>
                <c:pt idx="3">
                  <c:v>36 a 45</c:v>
                </c:pt>
                <c:pt idx="4">
                  <c:v>46 a 55</c:v>
                </c:pt>
                <c:pt idx="5">
                  <c:v>56 y mas</c:v>
                </c:pt>
                <c:pt idx="6">
                  <c:v>Total</c:v>
                </c:pt>
              </c:strCache>
            </c:strRef>
          </c:cat>
          <c:val>
            <c:numRef>
              <c:f>Hoja1!$B$4:$H$4</c:f>
              <c:numCache>
                <c:formatCode>0</c:formatCode>
                <c:ptCount val="7"/>
                <c:pt idx="0">
                  <c:v>37.333333333333329</c:v>
                </c:pt>
                <c:pt idx="1">
                  <c:v>30.837004405286461</c:v>
                </c:pt>
                <c:pt idx="2">
                  <c:v>38.35616438356147</c:v>
                </c:pt>
                <c:pt idx="3">
                  <c:v>36.904761904761905</c:v>
                </c:pt>
                <c:pt idx="4">
                  <c:v>26.59574468085097</c:v>
                </c:pt>
                <c:pt idx="5">
                  <c:v>27.450980392156861</c:v>
                </c:pt>
                <c:pt idx="6">
                  <c:v>32.450331125827816</c:v>
                </c:pt>
              </c:numCache>
            </c:numRef>
          </c:val>
        </c:ser>
        <c:gapWidth val="47"/>
        <c:overlap val="100"/>
        <c:axId val="43941888"/>
        <c:axId val="43943424"/>
      </c:barChart>
      <c:catAx>
        <c:axId val="43941888"/>
        <c:scaling>
          <c:orientation val="minMax"/>
        </c:scaling>
        <c:axPos val="b"/>
        <c:numFmt formatCode="General" sourceLinked="1"/>
        <c:tickLblPos val="nextTo"/>
        <c:txPr>
          <a:bodyPr/>
          <a:lstStyle/>
          <a:p>
            <a:pPr>
              <a:defRPr lang="es-ES" sz="1400">
                <a:latin typeface="Calibri" pitchFamily="34" charset="0"/>
              </a:defRPr>
            </a:pPr>
            <a:endParaRPr lang="es-UY"/>
          </a:p>
        </c:txPr>
        <c:crossAx val="43943424"/>
        <c:crosses val="autoZero"/>
        <c:auto val="1"/>
        <c:lblAlgn val="ctr"/>
        <c:lblOffset val="100"/>
      </c:catAx>
      <c:valAx>
        <c:axId val="43943424"/>
        <c:scaling>
          <c:orientation val="minMax"/>
        </c:scaling>
        <c:delete val="1"/>
        <c:axPos val="l"/>
        <c:numFmt formatCode="0%" sourceLinked="1"/>
        <c:tickLblPos val="none"/>
        <c:crossAx val="43941888"/>
        <c:crosses val="autoZero"/>
        <c:crossBetween val="between"/>
      </c:valAx>
      <c:spPr>
        <a:solidFill>
          <a:schemeClr val="bg1">
            <a:lumMod val="95000"/>
          </a:schemeClr>
        </a:solidFill>
      </c:spPr>
    </c:plotArea>
    <c:legend>
      <c:legendPos val="b"/>
      <c:layout>
        <c:manualLayout>
          <c:xMode val="edge"/>
          <c:yMode val="edge"/>
          <c:x val="0.42918789420651182"/>
          <c:y val="0.92243220505062529"/>
          <c:w val="0.57081210579348829"/>
          <c:h val="7.6337381092814433E-2"/>
        </c:manualLayout>
      </c:layout>
      <c:txPr>
        <a:bodyPr/>
        <a:lstStyle/>
        <a:p>
          <a:pPr>
            <a:defRPr lang="es-ES" sz="1600"/>
          </a:pPr>
          <a:endParaRPr lang="es-UY"/>
        </a:p>
      </c:txPr>
    </c:legend>
    <c:plotVisOnly val="1"/>
  </c:chart>
  <c:txPr>
    <a:bodyPr/>
    <a:lstStyle/>
    <a:p>
      <a:pPr>
        <a:defRPr sz="1800"/>
      </a:pPr>
      <a:endParaRPr lang="es-UY"/>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UY"/>
  <c:style val="27"/>
  <c:chart>
    <c:autoTitleDeleted val="1"/>
    <c:plotArea>
      <c:layout>
        <c:manualLayout>
          <c:layoutTarget val="inner"/>
          <c:xMode val="edge"/>
          <c:yMode val="edge"/>
          <c:x val="2.5184745178854141E-2"/>
          <c:y val="8.5606055932821348E-2"/>
          <c:w val="0.9748152067456507"/>
          <c:h val="0.66137686774498305"/>
        </c:manualLayout>
      </c:layout>
      <c:barChart>
        <c:barDir val="col"/>
        <c:grouping val="stacked"/>
        <c:ser>
          <c:idx val="0"/>
          <c:order val="0"/>
          <c:tx>
            <c:strRef>
              <c:f>Hoja1!$A$2</c:f>
              <c:strCache>
                <c:ptCount val="1"/>
                <c:pt idx="0">
                  <c:v>Media de empleos</c:v>
                </c:pt>
              </c:strCache>
            </c:strRef>
          </c:tx>
          <c:spPr>
            <a:solidFill>
              <a:srgbClr val="99CC00"/>
            </a:solidFill>
          </c:spPr>
          <c:dLbls>
            <c:txPr>
              <a:bodyPr/>
              <a:lstStyle/>
              <a:p>
                <a:pPr>
                  <a:defRPr lang="es-ES" sz="1600"/>
                </a:pPr>
                <a:endParaRPr lang="es-UY"/>
              </a:p>
            </c:txPr>
            <c:dLblPos val="ctr"/>
            <c:showVal val="1"/>
          </c:dLbls>
          <c:cat>
            <c:strRef>
              <c:f>Hoja1!$B$1:$H$1</c:f>
              <c:strCache>
                <c:ptCount val="7"/>
                <c:pt idx="0">
                  <c:v>Hombre</c:v>
                </c:pt>
                <c:pt idx="1">
                  <c:v>Mujer</c:v>
                </c:pt>
                <c:pt idx="2">
                  <c:v>- de 35</c:v>
                </c:pt>
                <c:pt idx="3">
                  <c:v>36 a 45</c:v>
                </c:pt>
                <c:pt idx="4">
                  <c:v>46 a 55</c:v>
                </c:pt>
                <c:pt idx="5">
                  <c:v>56 y mas</c:v>
                </c:pt>
                <c:pt idx="6">
                  <c:v>Total</c:v>
                </c:pt>
              </c:strCache>
            </c:strRef>
          </c:cat>
          <c:val>
            <c:numRef>
              <c:f>Hoja1!$B$2:$H$2</c:f>
              <c:numCache>
                <c:formatCode>0</c:formatCode>
                <c:ptCount val="7"/>
                <c:pt idx="0">
                  <c:v>69.64</c:v>
                </c:pt>
                <c:pt idx="1">
                  <c:v>57.537444933920675</c:v>
                </c:pt>
                <c:pt idx="2">
                  <c:v>64.000000000000028</c:v>
                </c:pt>
                <c:pt idx="3">
                  <c:v>63.714285714285708</c:v>
                </c:pt>
                <c:pt idx="4">
                  <c:v>62.425531914893632</c:v>
                </c:pt>
                <c:pt idx="5">
                  <c:v>46.901960784313495</c:v>
                </c:pt>
                <c:pt idx="6">
                  <c:v>60.543046357615765</c:v>
                </c:pt>
              </c:numCache>
            </c:numRef>
          </c:val>
        </c:ser>
        <c:gapWidth val="47"/>
        <c:overlap val="100"/>
        <c:axId val="43910656"/>
        <c:axId val="43912192"/>
      </c:barChart>
      <c:catAx>
        <c:axId val="43910656"/>
        <c:scaling>
          <c:orientation val="minMax"/>
        </c:scaling>
        <c:axPos val="b"/>
        <c:numFmt formatCode="General" sourceLinked="1"/>
        <c:tickLblPos val="nextTo"/>
        <c:txPr>
          <a:bodyPr/>
          <a:lstStyle/>
          <a:p>
            <a:pPr>
              <a:defRPr lang="es-ES" sz="1400">
                <a:latin typeface="Calibri" pitchFamily="34" charset="0"/>
              </a:defRPr>
            </a:pPr>
            <a:endParaRPr lang="es-UY"/>
          </a:p>
        </c:txPr>
        <c:crossAx val="43912192"/>
        <c:crosses val="autoZero"/>
        <c:auto val="1"/>
        <c:lblAlgn val="ctr"/>
        <c:lblOffset val="100"/>
      </c:catAx>
      <c:valAx>
        <c:axId val="43912192"/>
        <c:scaling>
          <c:orientation val="minMax"/>
        </c:scaling>
        <c:delete val="1"/>
        <c:axPos val="l"/>
        <c:numFmt formatCode="0" sourceLinked="1"/>
        <c:tickLblPos val="none"/>
        <c:crossAx val="43910656"/>
        <c:crosses val="autoZero"/>
        <c:crossBetween val="between"/>
      </c:valAx>
      <c:spPr>
        <a:solidFill>
          <a:schemeClr val="bg1">
            <a:lumMod val="95000"/>
          </a:schemeClr>
        </a:solidFill>
      </c:spPr>
    </c:plotArea>
    <c:plotVisOnly val="1"/>
  </c:chart>
  <c:txPr>
    <a:bodyPr/>
    <a:lstStyle/>
    <a:p>
      <a:pPr>
        <a:defRPr sz="1800"/>
      </a:pPr>
      <a:endParaRPr lang="es-UY"/>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UY"/>
  <c:chart>
    <c:autoTitleDeleted val="1"/>
    <c:plotArea>
      <c:layout/>
      <c:pieChart>
        <c:varyColors val="1"/>
        <c:ser>
          <c:idx val="0"/>
          <c:order val="0"/>
          <c:tx>
            <c:strRef>
              <c:f>Hoja1!$B$1</c:f>
              <c:strCache>
                <c:ptCount val="1"/>
                <c:pt idx="0">
                  <c:v>Ventas</c:v>
                </c:pt>
              </c:strCache>
            </c:strRef>
          </c:tx>
          <c:dPt>
            <c:idx val="0"/>
            <c:spPr>
              <a:solidFill>
                <a:srgbClr val="009900"/>
              </a:solidFill>
            </c:spPr>
          </c:dPt>
          <c:dPt>
            <c:idx val="1"/>
            <c:spPr>
              <a:solidFill>
                <a:srgbClr val="FF3300"/>
              </a:solidFill>
            </c:spPr>
          </c:dPt>
          <c:dPt>
            <c:idx val="2"/>
            <c:spPr>
              <a:solidFill>
                <a:srgbClr val="FFFF00"/>
              </a:solidFill>
            </c:spPr>
          </c:dPt>
          <c:dLbls>
            <c:dLbl>
              <c:idx val="0"/>
              <c:layout/>
              <c:tx>
                <c:rich>
                  <a:bodyPr/>
                  <a:lstStyle/>
                  <a:p>
                    <a:pPr>
                      <a:defRPr b="1">
                        <a:solidFill>
                          <a:schemeClr val="bg1"/>
                        </a:solidFill>
                      </a:defRPr>
                    </a:pPr>
                    <a:r>
                      <a:rPr lang="en-US" b="1" smtClean="0">
                        <a:solidFill>
                          <a:schemeClr val="bg1"/>
                        </a:solidFill>
                      </a:rPr>
                      <a:t>66%</a:t>
                    </a:r>
                    <a:endParaRPr lang="en-US" b="1">
                      <a:solidFill>
                        <a:schemeClr val="bg1"/>
                      </a:solidFill>
                    </a:endParaRPr>
                  </a:p>
                </c:rich>
              </c:tx>
              <c:spPr/>
              <c:showPercent val="1"/>
            </c:dLbl>
            <c:dLbl>
              <c:idx val="1"/>
              <c:layout/>
              <c:tx>
                <c:rich>
                  <a:bodyPr/>
                  <a:lstStyle/>
                  <a:p>
                    <a:pPr>
                      <a:defRPr b="1">
                        <a:solidFill>
                          <a:schemeClr val="bg1"/>
                        </a:solidFill>
                      </a:defRPr>
                    </a:pPr>
                    <a:r>
                      <a:rPr lang="en-US" b="1" smtClean="0">
                        <a:solidFill>
                          <a:schemeClr val="bg1"/>
                        </a:solidFill>
                      </a:rPr>
                      <a:t>30%</a:t>
                    </a:r>
                    <a:endParaRPr lang="en-US" b="1">
                      <a:solidFill>
                        <a:schemeClr val="bg1"/>
                      </a:solidFill>
                    </a:endParaRPr>
                  </a:p>
                </c:rich>
              </c:tx>
              <c:spPr/>
              <c:showPercent val="1"/>
            </c:dLbl>
            <c:dLbl>
              <c:idx val="2"/>
              <c:layout/>
              <c:tx>
                <c:rich>
                  <a:bodyPr/>
                  <a:lstStyle/>
                  <a:p>
                    <a:pPr>
                      <a:defRPr b="1">
                        <a:solidFill>
                          <a:schemeClr val="tx1"/>
                        </a:solidFill>
                      </a:defRPr>
                    </a:pPr>
                    <a:r>
                      <a:rPr lang="en-US" b="1" smtClean="0">
                        <a:solidFill>
                          <a:schemeClr val="tx1"/>
                        </a:solidFill>
                      </a:rPr>
                      <a:t>4%</a:t>
                    </a:r>
                    <a:endParaRPr lang="en-US" b="1">
                      <a:solidFill>
                        <a:schemeClr val="tx1"/>
                      </a:solidFill>
                    </a:endParaRPr>
                  </a:p>
                </c:rich>
              </c:tx>
              <c:spPr/>
              <c:showPercent val="1"/>
            </c:dLbl>
            <c:showPercent val="1"/>
            <c:showLeaderLines val="1"/>
          </c:dLbls>
          <c:cat>
            <c:strRef>
              <c:f>Hoja1!$A$2:$A$4</c:f>
              <c:strCache>
                <c:ptCount val="3"/>
                <c:pt idx="0">
                  <c:v>Montevideo</c:v>
                </c:pt>
                <c:pt idx="1">
                  <c:v> Interior ciudad</c:v>
                </c:pt>
                <c:pt idx="2">
                  <c:v>Interior rural</c:v>
                </c:pt>
              </c:strCache>
            </c:strRef>
          </c:cat>
          <c:val>
            <c:numRef>
              <c:f>Hoja1!$B$2:$B$4</c:f>
              <c:numCache>
                <c:formatCode>0%</c:formatCode>
                <c:ptCount val="3"/>
                <c:pt idx="0">
                  <c:v>0.66000000000000036</c:v>
                </c:pt>
                <c:pt idx="1">
                  <c:v>0.1</c:v>
                </c:pt>
                <c:pt idx="2">
                  <c:v>2.0000000000000011E-2</c:v>
                </c:pt>
              </c:numCache>
            </c:numRef>
          </c:val>
        </c:ser>
        <c:dLbls>
          <c:showPercent val="1"/>
        </c:dLbls>
        <c:firstSliceAng val="0"/>
      </c:pieChart>
    </c:plotArea>
    <c:legend>
      <c:legendPos val="t"/>
      <c:layout/>
    </c:legend>
    <c:plotVisOnly val="1"/>
  </c:chart>
  <c:txPr>
    <a:bodyPr/>
    <a:lstStyle/>
    <a:p>
      <a:pPr>
        <a:defRPr sz="1800"/>
      </a:pPr>
      <a:endParaRPr lang="es-UY"/>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UY"/>
  <c:chart>
    <c:autoTitleDeleted val="1"/>
    <c:plotArea>
      <c:layout/>
      <c:pieChart>
        <c:varyColors val="1"/>
        <c:ser>
          <c:idx val="0"/>
          <c:order val="0"/>
          <c:tx>
            <c:strRef>
              <c:f>Hoja1!$B$1</c:f>
              <c:strCache>
                <c:ptCount val="1"/>
                <c:pt idx="0">
                  <c:v>Ventas</c:v>
                </c:pt>
              </c:strCache>
            </c:strRef>
          </c:tx>
          <c:dPt>
            <c:idx val="0"/>
            <c:spPr>
              <a:solidFill>
                <a:srgbClr val="009900"/>
              </a:solidFill>
            </c:spPr>
          </c:dPt>
          <c:dPt>
            <c:idx val="1"/>
            <c:spPr>
              <a:solidFill>
                <a:srgbClr val="FF3300"/>
              </a:solidFill>
            </c:spPr>
          </c:dPt>
          <c:dPt>
            <c:idx val="2"/>
            <c:spPr>
              <a:solidFill>
                <a:srgbClr val="FFFF00"/>
              </a:solidFill>
            </c:spPr>
          </c:dPt>
          <c:dLbls>
            <c:dLbl>
              <c:idx val="2"/>
              <c:spPr/>
              <c:txPr>
                <a:bodyPr/>
                <a:lstStyle/>
                <a:p>
                  <a:pPr>
                    <a:defRPr b="1">
                      <a:solidFill>
                        <a:schemeClr val="tx1"/>
                      </a:solidFill>
                    </a:defRPr>
                  </a:pPr>
                  <a:endParaRPr lang="es-UY"/>
                </a:p>
              </c:txPr>
            </c:dLbl>
            <c:txPr>
              <a:bodyPr/>
              <a:lstStyle/>
              <a:p>
                <a:pPr>
                  <a:defRPr b="1">
                    <a:solidFill>
                      <a:schemeClr val="bg1"/>
                    </a:solidFill>
                  </a:defRPr>
                </a:pPr>
                <a:endParaRPr lang="es-UY"/>
              </a:p>
            </c:txPr>
            <c:showPercent val="1"/>
            <c:showLeaderLines val="1"/>
          </c:dLbls>
          <c:cat>
            <c:strRef>
              <c:f>Hoja1!$A$2:$A$4</c:f>
              <c:strCache>
                <c:ptCount val="3"/>
                <c:pt idx="0">
                  <c:v>Montevideo</c:v>
                </c:pt>
                <c:pt idx="1">
                  <c:v>Interior ciudad</c:v>
                </c:pt>
                <c:pt idx="2">
                  <c:v>Rural</c:v>
                </c:pt>
              </c:strCache>
            </c:strRef>
          </c:cat>
          <c:val>
            <c:numRef>
              <c:f>Hoja1!$B$2:$B$4</c:f>
              <c:numCache>
                <c:formatCode>0%</c:formatCode>
                <c:ptCount val="3"/>
                <c:pt idx="0">
                  <c:v>0.33000000000000024</c:v>
                </c:pt>
                <c:pt idx="1">
                  <c:v>0.61000000000000032</c:v>
                </c:pt>
                <c:pt idx="2">
                  <c:v>6.0000000000000026E-2</c:v>
                </c:pt>
              </c:numCache>
            </c:numRef>
          </c:val>
        </c:ser>
        <c:dLbls>
          <c:showPercent val="1"/>
        </c:dLbls>
        <c:firstSliceAng val="0"/>
      </c:pieChart>
    </c:plotArea>
    <c:legend>
      <c:legendPos val="t"/>
      <c:layout/>
    </c:legend>
    <c:plotVisOnly val="1"/>
  </c:chart>
  <c:txPr>
    <a:bodyPr/>
    <a:lstStyle/>
    <a:p>
      <a:pPr>
        <a:defRPr sz="1800"/>
      </a:pPr>
      <a:endParaRPr lang="es-UY"/>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UY"/>
  <c:style val="26"/>
  <c:chart>
    <c:autoTitleDeleted val="1"/>
    <c:plotArea>
      <c:layout>
        <c:manualLayout>
          <c:layoutTarget val="inner"/>
          <c:xMode val="edge"/>
          <c:yMode val="edge"/>
          <c:x val="0.45418459308826187"/>
          <c:y val="5.3239724380175317E-2"/>
          <c:w val="0.52493761732542465"/>
          <c:h val="0.93835400334927765"/>
        </c:manualLayout>
      </c:layout>
      <c:barChart>
        <c:barDir val="bar"/>
        <c:grouping val="clustered"/>
        <c:ser>
          <c:idx val="0"/>
          <c:order val="0"/>
          <c:tx>
            <c:strRef>
              <c:f>Hoja1!$B$1</c:f>
              <c:strCache>
                <c:ptCount val="1"/>
                <c:pt idx="0">
                  <c:v>Serie 1</c:v>
                </c:pt>
              </c:strCache>
            </c:strRef>
          </c:tx>
          <c:spPr>
            <a:solidFill>
              <a:srgbClr val="92D050"/>
            </a:solidFill>
          </c:spPr>
          <c:dPt>
            <c:idx val="8"/>
            <c:spPr>
              <a:solidFill>
                <a:schemeClr val="bg1">
                  <a:lumMod val="50000"/>
                </a:schemeClr>
              </a:solidFill>
            </c:spPr>
          </c:dPt>
          <c:dLbls>
            <c:txPr>
              <a:bodyPr/>
              <a:lstStyle/>
              <a:p>
                <a:pPr>
                  <a:defRPr lang="es-UY" sz="1600">
                    <a:latin typeface="Calibri" pitchFamily="34" charset="0"/>
                  </a:defRPr>
                </a:pPr>
                <a:endParaRPr lang="es-UY"/>
              </a:p>
            </c:txPr>
            <c:showVal val="1"/>
          </c:dLbls>
          <c:cat>
            <c:strRef>
              <c:f>Hoja1!$A$2:$A$10</c:f>
              <c:strCache>
                <c:ptCount val="9"/>
                <c:pt idx="0">
                  <c:v>Emergencias/pacientes graves/muerte</c:v>
                </c:pt>
                <c:pt idx="1">
                  <c:v>Sobrecarga laboral/multiempleo/trabajo nocturno</c:v>
                </c:pt>
                <c:pt idx="2">
                  <c:v>Agresion fisica / verbal de familiares/pacientes</c:v>
                </c:pt>
                <c:pt idx="3">
                  <c:v>Falta de recursos/personal</c:v>
                </c:pt>
                <c:pt idx="4">
                  <c:v>Condiciones de trabajo/mala remuneracion/falta de apoyo</c:v>
                </c:pt>
                <c:pt idx="5">
                  <c:v>No tener diagnostico/no poder resolver</c:v>
                </c:pt>
                <c:pt idx="6">
                  <c:v>Nada</c:v>
                </c:pt>
                <c:pt idx="7">
                  <c:v>Inseguridad</c:v>
                </c:pt>
                <c:pt idx="8">
                  <c:v>Otro</c:v>
                </c:pt>
              </c:strCache>
            </c:strRef>
          </c:cat>
          <c:val>
            <c:numRef>
              <c:f>Hoja1!$B$2:$B$10</c:f>
              <c:numCache>
                <c:formatCode>0</c:formatCode>
                <c:ptCount val="9"/>
                <c:pt idx="0">
                  <c:v>31.788079470198596</c:v>
                </c:pt>
                <c:pt idx="1">
                  <c:v>26.158940397350992</c:v>
                </c:pt>
                <c:pt idx="2">
                  <c:v>7.6158940397350667</c:v>
                </c:pt>
                <c:pt idx="3">
                  <c:v>7.2847682119205324</c:v>
                </c:pt>
                <c:pt idx="4">
                  <c:v>5.6291390728476776</c:v>
                </c:pt>
                <c:pt idx="5">
                  <c:v>4.9668874172185395</c:v>
                </c:pt>
                <c:pt idx="6">
                  <c:v>1.9867549668874231</c:v>
                </c:pt>
                <c:pt idx="7">
                  <c:v>0.99337748344370869</c:v>
                </c:pt>
                <c:pt idx="8">
                  <c:v>12.582781456953652</c:v>
                </c:pt>
              </c:numCache>
            </c:numRef>
          </c:val>
        </c:ser>
        <c:gapWidth val="43"/>
        <c:overlap val="1"/>
        <c:axId val="44942464"/>
        <c:axId val="44944000"/>
      </c:barChart>
      <c:catAx>
        <c:axId val="44942464"/>
        <c:scaling>
          <c:orientation val="maxMin"/>
        </c:scaling>
        <c:axPos val="l"/>
        <c:tickLblPos val="nextTo"/>
        <c:txPr>
          <a:bodyPr/>
          <a:lstStyle/>
          <a:p>
            <a:pPr>
              <a:defRPr lang="es-UY" sz="1400">
                <a:latin typeface="Calibri" pitchFamily="34" charset="0"/>
              </a:defRPr>
            </a:pPr>
            <a:endParaRPr lang="es-UY"/>
          </a:p>
        </c:txPr>
        <c:crossAx val="44944000"/>
        <c:crosses val="autoZero"/>
        <c:auto val="1"/>
        <c:lblAlgn val="ctr"/>
        <c:lblOffset val="100"/>
      </c:catAx>
      <c:valAx>
        <c:axId val="44944000"/>
        <c:scaling>
          <c:orientation val="minMax"/>
        </c:scaling>
        <c:delete val="1"/>
        <c:axPos val="t"/>
        <c:numFmt formatCode="0" sourceLinked="1"/>
        <c:tickLblPos val="none"/>
        <c:crossAx val="44942464"/>
        <c:crosses val="autoZero"/>
        <c:crossBetween val="between"/>
      </c:valAx>
      <c:spPr>
        <a:solidFill>
          <a:schemeClr val="bg2">
            <a:lumMod val="40000"/>
            <a:lumOff val="60000"/>
          </a:schemeClr>
        </a:solidFill>
      </c:spPr>
    </c:plotArea>
    <c:plotVisOnly val="1"/>
  </c:chart>
  <c:txPr>
    <a:bodyPr/>
    <a:lstStyle/>
    <a:p>
      <a:pPr>
        <a:defRPr sz="1800"/>
      </a:pPr>
      <a:endParaRPr lang="es-UY"/>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UY"/>
  <c:style val="27"/>
  <c:chart>
    <c:plotArea>
      <c:layout>
        <c:manualLayout>
          <c:layoutTarget val="inner"/>
          <c:xMode val="edge"/>
          <c:yMode val="edge"/>
          <c:x val="2.5184745178854252E-2"/>
          <c:y val="8.5606055932821765E-2"/>
          <c:w val="0.9748152067456507"/>
          <c:h val="0.66137686774498305"/>
        </c:manualLayout>
      </c:layout>
      <c:barChart>
        <c:barDir val="col"/>
        <c:grouping val="percentStacked"/>
        <c:ser>
          <c:idx val="0"/>
          <c:order val="0"/>
          <c:tx>
            <c:strRef>
              <c:f>Hoja1!$A$2</c:f>
              <c:strCache>
                <c:ptCount val="1"/>
                <c:pt idx="0">
                  <c:v>Un trabajo solo</c:v>
                </c:pt>
              </c:strCache>
            </c:strRef>
          </c:tx>
          <c:spPr>
            <a:solidFill>
              <a:schemeClr val="accent1">
                <a:lumMod val="50000"/>
              </a:schemeClr>
            </a:solidFill>
          </c:spPr>
          <c:dLbls>
            <c:dLbl>
              <c:idx val="0"/>
              <c:layout/>
              <c:showVal val="1"/>
            </c:dLbl>
            <c:dLbl>
              <c:idx val="2"/>
              <c:layout/>
              <c:showVal val="1"/>
            </c:dLbl>
            <c:dLbl>
              <c:idx val="3"/>
              <c:layout/>
              <c:showVal val="1"/>
            </c:dLbl>
            <c:dLbl>
              <c:idx val="5"/>
              <c:layout/>
              <c:showVal val="1"/>
            </c:dLbl>
            <c:txPr>
              <a:bodyPr/>
              <a:lstStyle/>
              <a:p>
                <a:pPr>
                  <a:defRPr lang="es-ES" sz="1600"/>
                </a:pPr>
                <a:endParaRPr lang="es-UY"/>
              </a:p>
            </c:txPr>
            <c:dLblPos val="ctr"/>
            <c:showVal val="1"/>
          </c:dLbls>
          <c:cat>
            <c:strRef>
              <c:f>Hoja1!$B$1:$H$1</c:f>
              <c:strCache>
                <c:ptCount val="7"/>
                <c:pt idx="0">
                  <c:v>Hombre</c:v>
                </c:pt>
                <c:pt idx="1">
                  <c:v>Mujer</c:v>
                </c:pt>
                <c:pt idx="2">
                  <c:v>Menos de 35</c:v>
                </c:pt>
                <c:pt idx="3">
                  <c:v>36 - 45</c:v>
                </c:pt>
                <c:pt idx="4">
                  <c:v>46 - 55</c:v>
                </c:pt>
                <c:pt idx="5">
                  <c:v>56 y mas</c:v>
                </c:pt>
                <c:pt idx="6">
                  <c:v>Total</c:v>
                </c:pt>
              </c:strCache>
            </c:strRef>
          </c:cat>
          <c:val>
            <c:numRef>
              <c:f>Hoja1!$B$2:$H$2</c:f>
              <c:numCache>
                <c:formatCode>0</c:formatCode>
                <c:ptCount val="7"/>
                <c:pt idx="0">
                  <c:v>66.666666666666671</c:v>
                </c:pt>
                <c:pt idx="1">
                  <c:v>66.079295154185019</c:v>
                </c:pt>
                <c:pt idx="2">
                  <c:v>64.38356164383562</c:v>
                </c:pt>
                <c:pt idx="3">
                  <c:v>58.333333333333336</c:v>
                </c:pt>
                <c:pt idx="4">
                  <c:v>67.021276595744681</c:v>
                </c:pt>
                <c:pt idx="5">
                  <c:v>80.392156862745082</c:v>
                </c:pt>
                <c:pt idx="6">
                  <c:v>66.225165562913901</c:v>
                </c:pt>
              </c:numCache>
            </c:numRef>
          </c:val>
        </c:ser>
        <c:ser>
          <c:idx val="2"/>
          <c:order val="1"/>
          <c:tx>
            <c:strRef>
              <c:f>Hoja1!$A$3</c:f>
              <c:strCache>
                <c:ptCount val="1"/>
                <c:pt idx="0">
                  <c:v>Tener dos trabajos</c:v>
                </c:pt>
              </c:strCache>
            </c:strRef>
          </c:tx>
          <c:spPr>
            <a:solidFill>
              <a:srgbClr val="FFC000"/>
            </a:solidFill>
          </c:spPr>
          <c:dLbls>
            <c:dLbl>
              <c:idx val="3"/>
              <c:layout/>
              <c:showVal val="1"/>
            </c:dLbl>
            <c:dLbl>
              <c:idx val="4"/>
              <c:layout/>
              <c:showVal val="1"/>
            </c:dLbl>
            <c:dLbl>
              <c:idx val="6"/>
              <c:layout/>
              <c:showVal val="1"/>
            </c:dLbl>
            <c:txPr>
              <a:bodyPr/>
              <a:lstStyle/>
              <a:p>
                <a:pPr>
                  <a:defRPr lang="es-ES" sz="1600"/>
                </a:pPr>
                <a:endParaRPr lang="es-UY"/>
              </a:p>
            </c:txPr>
            <c:dLblPos val="ctr"/>
            <c:showVal val="1"/>
          </c:dLbls>
          <c:cat>
            <c:strRef>
              <c:f>Hoja1!$B$1:$H$1</c:f>
              <c:strCache>
                <c:ptCount val="7"/>
                <c:pt idx="0">
                  <c:v>Hombre</c:v>
                </c:pt>
                <c:pt idx="1">
                  <c:v>Mujer</c:v>
                </c:pt>
                <c:pt idx="2">
                  <c:v>Menos de 35</c:v>
                </c:pt>
                <c:pt idx="3">
                  <c:v>36 - 45</c:v>
                </c:pt>
                <c:pt idx="4">
                  <c:v>46 - 55</c:v>
                </c:pt>
                <c:pt idx="5">
                  <c:v>56 y mas</c:v>
                </c:pt>
                <c:pt idx="6">
                  <c:v>Total</c:v>
                </c:pt>
              </c:strCache>
            </c:strRef>
          </c:cat>
          <c:val>
            <c:numRef>
              <c:f>Hoja1!$B$3:$H$3</c:f>
              <c:numCache>
                <c:formatCode>0</c:formatCode>
                <c:ptCount val="7"/>
                <c:pt idx="0">
                  <c:v>24</c:v>
                </c:pt>
                <c:pt idx="1">
                  <c:v>30.837004405286422</c:v>
                </c:pt>
                <c:pt idx="2">
                  <c:v>34.246575342466024</c:v>
                </c:pt>
                <c:pt idx="3">
                  <c:v>34.523809523809526</c:v>
                </c:pt>
                <c:pt idx="4">
                  <c:v>26.595744680850988</c:v>
                </c:pt>
                <c:pt idx="5">
                  <c:v>17.647058823529431</c:v>
                </c:pt>
                <c:pt idx="6">
                  <c:v>29.139072847682133</c:v>
                </c:pt>
              </c:numCache>
            </c:numRef>
          </c:val>
        </c:ser>
        <c:ser>
          <c:idx val="1"/>
          <c:order val="2"/>
          <c:tx>
            <c:strRef>
              <c:f>Hoja1!$A$4</c:f>
              <c:strCache>
                <c:ptCount val="1"/>
                <c:pt idx="0">
                  <c:v>Tener tres trabajos o mas</c:v>
                </c:pt>
              </c:strCache>
            </c:strRef>
          </c:tx>
          <c:spPr>
            <a:solidFill>
              <a:srgbClr val="FF6600"/>
            </a:solidFill>
          </c:spPr>
          <c:dLbls>
            <c:txPr>
              <a:bodyPr/>
              <a:lstStyle/>
              <a:p>
                <a:pPr>
                  <a:defRPr lang="es-ES" sz="1600"/>
                </a:pPr>
                <a:endParaRPr lang="es-UY"/>
              </a:p>
            </c:txPr>
            <c:showVal val="1"/>
          </c:dLbls>
          <c:cat>
            <c:strRef>
              <c:f>Hoja1!$B$1:$H$1</c:f>
              <c:strCache>
                <c:ptCount val="7"/>
                <c:pt idx="0">
                  <c:v>Hombre</c:v>
                </c:pt>
                <c:pt idx="1">
                  <c:v>Mujer</c:v>
                </c:pt>
                <c:pt idx="2">
                  <c:v>Menos de 35</c:v>
                </c:pt>
                <c:pt idx="3">
                  <c:v>36 - 45</c:v>
                </c:pt>
                <c:pt idx="4">
                  <c:v>46 - 55</c:v>
                </c:pt>
                <c:pt idx="5">
                  <c:v>56 y mas</c:v>
                </c:pt>
                <c:pt idx="6">
                  <c:v>Total</c:v>
                </c:pt>
              </c:strCache>
            </c:strRef>
          </c:cat>
          <c:val>
            <c:numRef>
              <c:f>Hoja1!$B$4:$H$4</c:f>
              <c:numCache>
                <c:formatCode>0</c:formatCode>
                <c:ptCount val="7"/>
                <c:pt idx="0">
                  <c:v>9.3333333333333357</c:v>
                </c:pt>
                <c:pt idx="1">
                  <c:v>3.0837004405286352</c:v>
                </c:pt>
                <c:pt idx="2">
                  <c:v>1.3698630136986298</c:v>
                </c:pt>
                <c:pt idx="3">
                  <c:v>7.1428571428571415</c:v>
                </c:pt>
                <c:pt idx="4">
                  <c:v>6.3829787234042552</c:v>
                </c:pt>
                <c:pt idx="5">
                  <c:v>1.9607843137254899</c:v>
                </c:pt>
                <c:pt idx="6">
                  <c:v>4.6357615894039732</c:v>
                </c:pt>
              </c:numCache>
            </c:numRef>
          </c:val>
        </c:ser>
        <c:gapWidth val="47"/>
        <c:overlap val="100"/>
        <c:axId val="45991808"/>
        <c:axId val="45993344"/>
      </c:barChart>
      <c:catAx>
        <c:axId val="45991808"/>
        <c:scaling>
          <c:orientation val="minMax"/>
        </c:scaling>
        <c:axPos val="b"/>
        <c:numFmt formatCode="General" sourceLinked="1"/>
        <c:tickLblPos val="nextTo"/>
        <c:txPr>
          <a:bodyPr/>
          <a:lstStyle/>
          <a:p>
            <a:pPr>
              <a:defRPr lang="es-ES" sz="1200">
                <a:latin typeface="Calibri" pitchFamily="34" charset="0"/>
              </a:defRPr>
            </a:pPr>
            <a:endParaRPr lang="es-UY"/>
          </a:p>
        </c:txPr>
        <c:crossAx val="45993344"/>
        <c:crosses val="autoZero"/>
        <c:auto val="1"/>
        <c:lblAlgn val="ctr"/>
        <c:lblOffset val="100"/>
      </c:catAx>
      <c:valAx>
        <c:axId val="45993344"/>
        <c:scaling>
          <c:orientation val="minMax"/>
        </c:scaling>
        <c:delete val="1"/>
        <c:axPos val="l"/>
        <c:numFmt formatCode="0%" sourceLinked="1"/>
        <c:tickLblPos val="none"/>
        <c:crossAx val="45991808"/>
        <c:crosses val="autoZero"/>
        <c:crossBetween val="between"/>
      </c:valAx>
      <c:spPr>
        <a:solidFill>
          <a:schemeClr val="bg1">
            <a:lumMod val="85000"/>
          </a:schemeClr>
        </a:solidFill>
      </c:spPr>
    </c:plotArea>
    <c:legend>
      <c:legendPos val="b"/>
      <c:layout>
        <c:manualLayout>
          <c:xMode val="edge"/>
          <c:yMode val="edge"/>
          <c:x val="0.25748919091397882"/>
          <c:y val="0.88326110444946659"/>
          <c:w val="0.69439126343015234"/>
          <c:h val="6.9058579182802102E-2"/>
        </c:manualLayout>
      </c:layout>
      <c:txPr>
        <a:bodyPr/>
        <a:lstStyle/>
        <a:p>
          <a:pPr>
            <a:defRPr lang="es-ES" sz="1400"/>
          </a:pPr>
          <a:endParaRPr lang="es-UY"/>
        </a:p>
      </c:txPr>
    </c:legend>
    <c:plotVisOnly val="1"/>
  </c:chart>
  <c:txPr>
    <a:bodyPr/>
    <a:lstStyle/>
    <a:p>
      <a:pPr>
        <a:defRPr sz="1800"/>
      </a:pPr>
      <a:endParaRPr lang="es-UY"/>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A13E6-8682-4E46-B3CC-D3FF5210A4C8}" type="datetimeFigureOut">
              <a:rPr lang="es-UY" smtClean="0"/>
              <a:pPr/>
              <a:t>08/07/2012</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61EB6F-04F5-40A5-A2F0-DF2872913CBF}"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3177" tIns="46589" rIns="93177" bIns="46589" anchor="b"/>
          <a:lstStyle/>
          <a:p>
            <a:pPr algn="r" defTabSz="931863"/>
            <a:fld id="{CC9272EC-2361-41AA-8E38-75A3AB2DE4B9}" type="slidenum">
              <a:rPr lang="es-ES_tradnl" sz="1200">
                <a:latin typeface="Century Gothic" pitchFamily="34" charset="0"/>
              </a:rPr>
              <a:pPr algn="r" defTabSz="931863"/>
              <a:t>1</a:t>
            </a:fld>
            <a:endParaRPr lang="es-ES_tradnl" sz="1200">
              <a:latin typeface="Century Gothic" pitchFamily="34" charset="0"/>
            </a:endParaRPr>
          </a:p>
        </p:txBody>
      </p:sp>
      <p:sp>
        <p:nvSpPr>
          <p:cNvPr id="115715" name="Rectangle 2"/>
          <p:cNvSpPr>
            <a:spLocks noGrp="1" noRot="1" noChangeAspect="1" noChangeArrowheads="1" noTextEdit="1"/>
          </p:cNvSpPr>
          <p:nvPr>
            <p:ph type="sldImg"/>
          </p:nvPr>
        </p:nvSpPr>
        <p:spPr bwMode="auto">
          <a:xfrm>
            <a:off x="1146175" y="687388"/>
            <a:ext cx="4572000" cy="3429000"/>
          </a:xfrm>
          <a:noFill/>
          <a:ln>
            <a:solidFill>
              <a:srgbClr val="000000"/>
            </a:solidFill>
            <a:miter lim="800000"/>
            <a:headEnd/>
            <a:tailEnd/>
          </a:ln>
        </p:spPr>
      </p:sp>
      <p:sp>
        <p:nvSpPr>
          <p:cNvPr id="115716" name="Rectangle 3"/>
          <p:cNvSpPr>
            <a:spLocks noGrp="1" noChangeArrowheads="1"/>
          </p:cNvSpPr>
          <p:nvPr>
            <p:ph type="body" idx="1"/>
          </p:nvPr>
        </p:nvSpPr>
        <p:spPr bwMode="auto">
          <a:xfrm>
            <a:off x="990600" y="4340225"/>
            <a:ext cx="4872038" cy="4387850"/>
          </a:xfrm>
          <a:noFill/>
        </p:spPr>
        <p:txBody>
          <a:bodyPr wrap="square" lIns="93177" tIns="46589" rIns="93177" bIns="46589" numCol="1" anchor="t" anchorCtr="0" compatLnSpc="1">
            <a:prstTxWarp prst="textNoShape">
              <a:avLst/>
            </a:prstTxWarp>
          </a:bodyPr>
          <a:lstStyle/>
          <a:p>
            <a:pPr defTabSz="762000"/>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10</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11</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13</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9B3EB4-0645-435E-8A60-604CEFC7F9E0}" type="slidenum">
              <a:rPr lang="es-ES_tradnl"/>
              <a:pPr/>
              <a:t>14</a:t>
            </a:fld>
            <a:endParaRPr lang="es-ES_tradnl"/>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15</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16</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17</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3177" tIns="46589" rIns="93177" bIns="46589" anchor="b"/>
          <a:lstStyle/>
          <a:p>
            <a:pPr algn="r" defTabSz="931863"/>
            <a:fld id="{06A8D432-EBEB-4F0D-9D54-275A7CF0B2A0}" type="slidenum">
              <a:rPr lang="es-ES_tradnl" sz="1200">
                <a:latin typeface="Century Gothic" pitchFamily="34" charset="0"/>
              </a:rPr>
              <a:pPr algn="r" defTabSz="931863"/>
              <a:t>2</a:t>
            </a:fld>
            <a:endParaRPr lang="es-ES_tradnl" sz="1200">
              <a:latin typeface="Century Gothic" pitchFamily="34" charset="0"/>
            </a:endParaRPr>
          </a:p>
        </p:txBody>
      </p:sp>
      <p:sp>
        <p:nvSpPr>
          <p:cNvPr id="119811" name="Rectangle 2"/>
          <p:cNvSpPr>
            <a:spLocks noGrp="1" noRot="1" noChangeAspect="1" noChangeArrowheads="1" noTextEdit="1"/>
          </p:cNvSpPr>
          <p:nvPr>
            <p:ph type="sldImg"/>
          </p:nvPr>
        </p:nvSpPr>
        <p:spPr bwMode="auto">
          <a:xfrm>
            <a:off x="1287463" y="798513"/>
            <a:ext cx="4278312" cy="3208337"/>
          </a:xfrm>
          <a:noFill/>
          <a:ln cap="flat">
            <a:solidFill>
              <a:schemeClr val="tx1"/>
            </a:solidFill>
            <a:miter lim="800000"/>
            <a:headEnd/>
            <a:tailEnd/>
          </a:ln>
        </p:spPr>
      </p:sp>
      <p:sp>
        <p:nvSpPr>
          <p:cNvPr id="119812" name="Rectangle 3"/>
          <p:cNvSpPr>
            <a:spLocks noGrp="1" noChangeArrowheads="1"/>
          </p:cNvSpPr>
          <p:nvPr>
            <p:ph type="body" idx="1"/>
          </p:nvPr>
        </p:nvSpPr>
        <p:spPr bwMode="auto">
          <a:xfrm>
            <a:off x="914400" y="4348163"/>
            <a:ext cx="5027613" cy="3856037"/>
          </a:xfrm>
          <a:noFill/>
        </p:spPr>
        <p:txBody>
          <a:bodyPr wrap="square" lIns="90770" tIns="47006" rIns="90770" bIns="47006" numCol="1" anchor="t" anchorCtr="0" compatLnSpc="1">
            <a:prstTxWarp prst="textNoShape">
              <a:avLst/>
            </a:prstTxWarp>
          </a:bodyPr>
          <a:lstStyle/>
          <a:p>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3177" tIns="46589" rIns="93177" bIns="46589" anchor="b"/>
          <a:lstStyle/>
          <a:p>
            <a:pPr algn="r" defTabSz="931863"/>
            <a:fld id="{8E9DF41F-3AC4-4CCB-846A-FC97B256E995}" type="slidenum">
              <a:rPr lang="es-ES_tradnl" sz="1200">
                <a:latin typeface="Century Gothic" pitchFamily="34" charset="0"/>
              </a:rPr>
              <a:pPr algn="r" defTabSz="931863"/>
              <a:t>3</a:t>
            </a:fld>
            <a:endParaRPr lang="es-ES_tradnl" sz="1200">
              <a:latin typeface="Century Gothic" pitchFamily="34" charset="0"/>
            </a:endParaRPr>
          </a:p>
        </p:txBody>
      </p:sp>
      <p:sp>
        <p:nvSpPr>
          <p:cNvPr id="1280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8004" name="Rectangle 3"/>
          <p:cNvSpPr>
            <a:spLocks noGrp="1" noChangeArrowheads="1"/>
          </p:cNvSpPr>
          <p:nvPr>
            <p:ph type="body" idx="1"/>
          </p:nvPr>
        </p:nvSpPr>
        <p:spPr bwMode="auto">
          <a:xfrm>
            <a:off x="687388" y="4344988"/>
            <a:ext cx="5483225" cy="4113212"/>
          </a:xfrm>
          <a:noFill/>
        </p:spPr>
        <p:txBody>
          <a:bodyPr wrap="square" lIns="93177" tIns="46589" rIns="93177" bIns="46589"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4</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5</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6</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7</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8</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F245FFD-690A-406C-978E-8990019638EA}" type="slidenum">
              <a:rPr lang="es-ES"/>
              <a:pPr/>
              <a:t>9</a:t>
            </a:fld>
            <a:endParaRPr lang="es-ES"/>
          </a:p>
        </p:txBody>
      </p:sp>
      <p:sp>
        <p:nvSpPr>
          <p:cNvPr id="812034" name="Rectangle 2"/>
          <p:cNvSpPr>
            <a:spLocks noGrp="1" noRot="1" noChangeAspect="1" noChangeArrowheads="1" noTextEdit="1"/>
          </p:cNvSpPr>
          <p:nvPr>
            <p:ph type="sldImg"/>
          </p:nvPr>
        </p:nvSpPr>
        <p:spPr>
          <a:ln/>
        </p:spPr>
      </p:sp>
      <p:sp>
        <p:nvSpPr>
          <p:cNvPr id="812035"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4C05277-0971-492E-AB23-924C1097C9B6}" type="datetimeFigureOut">
              <a:rPr lang="es-UY" smtClean="0"/>
              <a:pPr/>
              <a:t>08/07/2012</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80A95B06-C075-4C80-8BCA-82D98792B719}" type="slidenum">
              <a:rPr lang="es-UY" smtClean="0"/>
              <a:pPr/>
              <a:t>‹Nº›</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05277-0971-492E-AB23-924C1097C9B6}" type="datetimeFigureOut">
              <a:rPr lang="es-UY" smtClean="0"/>
              <a:pPr/>
              <a:t>08/07/2012</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95B06-C075-4C80-8BCA-82D98792B719}"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0" name="Picture 2" descr="logo_equiposm_ca_chico_trans"/>
          <p:cNvPicPr>
            <a:picLocks noChangeAspect="1" noChangeArrowheads="1"/>
          </p:cNvPicPr>
          <p:nvPr/>
        </p:nvPicPr>
        <p:blipFill>
          <a:blip r:embed="rId3"/>
          <a:srcRect/>
          <a:stretch>
            <a:fillRect/>
          </a:stretch>
        </p:blipFill>
        <p:spPr bwMode="auto">
          <a:xfrm>
            <a:off x="785813" y="1627188"/>
            <a:ext cx="1500187" cy="2087562"/>
          </a:xfrm>
          <a:prstGeom prst="rect">
            <a:avLst/>
          </a:prstGeom>
          <a:noFill/>
          <a:ln w="9525">
            <a:noFill/>
            <a:miter lim="800000"/>
            <a:headEnd/>
            <a:tailEnd/>
          </a:ln>
        </p:spPr>
      </p:pic>
      <p:sp>
        <p:nvSpPr>
          <p:cNvPr id="114691" name="Text Box 4"/>
          <p:cNvSpPr txBox="1">
            <a:spLocks noChangeArrowheads="1"/>
          </p:cNvSpPr>
          <p:nvPr/>
        </p:nvSpPr>
        <p:spPr bwMode="auto">
          <a:xfrm>
            <a:off x="7451725" y="5929313"/>
            <a:ext cx="1049338" cy="304800"/>
          </a:xfrm>
          <a:prstGeom prst="rect">
            <a:avLst/>
          </a:prstGeom>
          <a:noFill/>
          <a:ln w="9525">
            <a:noFill/>
            <a:miter lim="800000"/>
            <a:headEnd/>
            <a:tailEnd/>
          </a:ln>
        </p:spPr>
        <p:txBody>
          <a:bodyPr wrap="none">
            <a:spAutoFit/>
          </a:bodyPr>
          <a:lstStyle/>
          <a:p>
            <a:pPr algn="r"/>
            <a:r>
              <a:rPr lang="es-ES_tradnl" sz="1400">
                <a:solidFill>
                  <a:srgbClr val="4D4D4D"/>
                </a:solidFill>
                <a:latin typeface="Calibri" pitchFamily="34" charset="0"/>
              </a:rPr>
              <a:t>Marzo 2012</a:t>
            </a:r>
          </a:p>
        </p:txBody>
      </p:sp>
      <p:cxnSp>
        <p:nvCxnSpPr>
          <p:cNvPr id="10" name="9 Conector recto"/>
          <p:cNvCxnSpPr/>
          <p:nvPr/>
        </p:nvCxnSpPr>
        <p:spPr>
          <a:xfrm>
            <a:off x="785813" y="3925888"/>
            <a:ext cx="77168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693" name="4 CuadroTexto"/>
          <p:cNvSpPr txBox="1">
            <a:spLocks noChangeArrowheads="1"/>
          </p:cNvSpPr>
          <p:nvPr/>
        </p:nvSpPr>
        <p:spPr bwMode="auto">
          <a:xfrm>
            <a:off x="3500438" y="2143125"/>
            <a:ext cx="5072062" cy="1754188"/>
          </a:xfrm>
          <a:prstGeom prst="rect">
            <a:avLst/>
          </a:prstGeom>
          <a:noFill/>
          <a:ln w="9525">
            <a:noFill/>
            <a:miter lim="800000"/>
            <a:headEnd/>
            <a:tailEnd/>
          </a:ln>
        </p:spPr>
        <p:txBody>
          <a:bodyPr>
            <a:spAutoFit/>
          </a:bodyPr>
          <a:lstStyle/>
          <a:p>
            <a:pPr algn="r"/>
            <a:r>
              <a:rPr lang="es-ES" sz="3600">
                <a:latin typeface="Calibri" pitchFamily="34" charset="0"/>
              </a:rPr>
              <a:t>Condiciones Laborales de los Médicos Pediatras en Uruguay</a:t>
            </a:r>
          </a:p>
        </p:txBody>
      </p:sp>
      <p:sp>
        <p:nvSpPr>
          <p:cNvPr id="114694" name="Text Box 4"/>
          <p:cNvSpPr txBox="1">
            <a:spLocks noChangeArrowheads="1"/>
          </p:cNvSpPr>
          <p:nvPr/>
        </p:nvSpPr>
        <p:spPr bwMode="auto">
          <a:xfrm>
            <a:off x="4311650" y="4110038"/>
            <a:ext cx="2689225" cy="830262"/>
          </a:xfrm>
          <a:prstGeom prst="rect">
            <a:avLst/>
          </a:prstGeom>
          <a:noFill/>
          <a:ln w="9525">
            <a:noFill/>
            <a:miter lim="800000"/>
            <a:headEnd/>
            <a:tailEnd/>
          </a:ln>
        </p:spPr>
        <p:txBody>
          <a:bodyPr>
            <a:spAutoFit/>
          </a:bodyPr>
          <a:lstStyle/>
          <a:p>
            <a:pPr algn="r"/>
            <a:r>
              <a:rPr lang="es-ES_tradnl" sz="1600" u="sng">
                <a:solidFill>
                  <a:srgbClr val="4D4D4D"/>
                </a:solidFill>
                <a:latin typeface="Calibri" pitchFamily="34" charset="0"/>
              </a:rPr>
              <a:t>Informe elaborado para la Sociedad Uruguaya de Pediatría </a:t>
            </a:r>
          </a:p>
        </p:txBody>
      </p:sp>
      <p:sp>
        <p:nvSpPr>
          <p:cNvPr id="114695" name="Text Box 4"/>
          <p:cNvSpPr txBox="1">
            <a:spLocks noChangeArrowheads="1"/>
          </p:cNvSpPr>
          <p:nvPr/>
        </p:nvSpPr>
        <p:spPr bwMode="auto">
          <a:xfrm>
            <a:off x="2286000" y="1519238"/>
            <a:ext cx="2689225" cy="338137"/>
          </a:xfrm>
          <a:prstGeom prst="rect">
            <a:avLst/>
          </a:prstGeom>
          <a:noFill/>
          <a:ln w="9525">
            <a:noFill/>
            <a:miter lim="800000"/>
            <a:headEnd/>
            <a:tailEnd/>
          </a:ln>
        </p:spPr>
        <p:txBody>
          <a:bodyPr>
            <a:spAutoFit/>
          </a:bodyPr>
          <a:lstStyle/>
          <a:p>
            <a:r>
              <a:rPr lang="es-ES_tradnl" sz="1600" u="sng">
                <a:solidFill>
                  <a:srgbClr val="4D4D4D"/>
                </a:solidFill>
                <a:latin typeface="Calibri" pitchFamily="34" charset="0"/>
              </a:rPr>
              <a:t>Presentación:</a:t>
            </a:r>
          </a:p>
        </p:txBody>
      </p:sp>
      <p:pic>
        <p:nvPicPr>
          <p:cNvPr id="114696" name="Picture 8" descr="Logo SUP"/>
          <p:cNvPicPr>
            <a:picLocks noChangeAspect="1" noChangeArrowheads="1"/>
          </p:cNvPicPr>
          <p:nvPr/>
        </p:nvPicPr>
        <p:blipFill>
          <a:blip r:embed="rId4" cstate="print"/>
          <a:srcRect/>
          <a:stretch>
            <a:fillRect/>
          </a:stretch>
        </p:blipFill>
        <p:spPr bwMode="auto">
          <a:xfrm>
            <a:off x="7235825" y="4221163"/>
            <a:ext cx="1268413" cy="1655762"/>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71406" y="460352"/>
            <a:ext cx="9085301" cy="635000"/>
          </a:xfrm>
          <a:noFill/>
          <a:ln w="9525">
            <a:noFill/>
            <a:miter lim="800000"/>
            <a:headEnd/>
            <a:tailEnd/>
          </a:ln>
          <a:effectLst/>
        </p:spPr>
        <p:txBody>
          <a:bodyPr anchor="ctr">
            <a:normAutofit fontScale="90000"/>
          </a:bodyPr>
          <a:lstStyle/>
          <a:p>
            <a:pPr algn="l"/>
            <a:r>
              <a:rPr lang="es-ES_tradnl" sz="2600" kern="1200" dirty="0" smtClean="0">
                <a:solidFill>
                  <a:srgbClr val="FF6600"/>
                </a:solidFill>
                <a:latin typeface="Calibri" pitchFamily="34" charset="0"/>
                <a:ea typeface="+mn-ea"/>
                <a:cs typeface="+mn-cs"/>
              </a:rPr>
              <a:t>Distribución por región residencia según sector (empleo principal)</a:t>
            </a:r>
            <a:br>
              <a:rPr lang="es-ES_tradnl" sz="2600" kern="1200" dirty="0" smtClean="0">
                <a:solidFill>
                  <a:srgbClr val="FF6600"/>
                </a:solidFill>
                <a:latin typeface="Calibri" pitchFamily="34" charset="0"/>
                <a:ea typeface="+mn-ea"/>
                <a:cs typeface="+mn-cs"/>
              </a:rPr>
            </a:br>
            <a:endParaRPr lang="es-ES_tradnl" sz="26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7 Tabla"/>
          <p:cNvGraphicFramePr>
            <a:graphicFrameLocks noGrp="1"/>
          </p:cNvGraphicFramePr>
          <p:nvPr/>
        </p:nvGraphicFramePr>
        <p:xfrm>
          <a:off x="1357290" y="1857364"/>
          <a:ext cx="6500857" cy="3180538"/>
        </p:xfrm>
        <a:graphic>
          <a:graphicData uri="http://schemas.openxmlformats.org/drawingml/2006/table">
            <a:tbl>
              <a:tblPr firstRow="1" bandRow="1">
                <a:tableStyleId>{073A0DAA-6AF3-43AB-8588-CEC1D06C72B9}</a:tableStyleId>
              </a:tblPr>
              <a:tblGrid>
                <a:gridCol w="2500330"/>
                <a:gridCol w="1500197"/>
                <a:gridCol w="1333509"/>
                <a:gridCol w="1166821"/>
              </a:tblGrid>
              <a:tr h="357190">
                <a:tc>
                  <a:txBody>
                    <a:bodyPr/>
                    <a:lstStyle/>
                    <a:p>
                      <a:pPr algn="l" fontAlgn="b"/>
                      <a:endParaRPr lang="es-ES" sz="1400" b="0" i="0" u="none" strike="noStrike" dirty="0">
                        <a:solidFill>
                          <a:srgbClr val="000000"/>
                        </a:solidFill>
                        <a:latin typeface="Calibri"/>
                      </a:endParaRPr>
                    </a:p>
                  </a:txBody>
                  <a:tcPr marL="9525" marR="9525" marT="9525" marB="0" anchor="ctr">
                    <a:noFill/>
                  </a:tcPr>
                </a:tc>
                <a:tc gridSpan="2">
                  <a:txBody>
                    <a:bodyPr/>
                    <a:lstStyle/>
                    <a:p>
                      <a:pPr algn="ctr" fontAlgn="ctr"/>
                      <a:r>
                        <a:rPr lang="es-ES" sz="1800" b="1" i="0" u="none" strike="noStrike" dirty="0" smtClean="0">
                          <a:solidFill>
                            <a:srgbClr val="000000"/>
                          </a:solidFill>
                          <a:latin typeface="Calibri"/>
                        </a:rPr>
                        <a:t>Región residencia</a:t>
                      </a:r>
                      <a:endParaRPr lang="es-ES" sz="1800" b="1"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rowSpan="2">
                  <a:txBody>
                    <a:bodyPr/>
                    <a:lstStyle/>
                    <a:p>
                      <a:pPr algn="ctr" fontAlgn="ctr"/>
                      <a:r>
                        <a:rPr lang="es-ES" sz="1800" b="1" i="0" u="none" strike="noStrike" dirty="0" smtClean="0">
                          <a:solidFill>
                            <a:srgbClr val="000000"/>
                          </a:solidFill>
                          <a:latin typeface="Calibri"/>
                        </a:rPr>
                        <a:t>TOTAL</a:t>
                      </a:r>
                    </a:p>
                    <a:p>
                      <a:pPr algn="ctr" fontAlgn="ctr"/>
                      <a:r>
                        <a:rPr lang="es-ES" sz="1800" b="1" i="0" u="none" strike="noStrike" dirty="0" smtClean="0">
                          <a:solidFill>
                            <a:srgbClr val="000000"/>
                          </a:solidFill>
                          <a:latin typeface="Calibri"/>
                        </a:rPr>
                        <a:t>(%)</a:t>
                      </a:r>
                      <a:endParaRPr lang="es-ES" sz="1800" b="1" i="0" u="none" strike="noStrike" dirty="0">
                        <a:solidFill>
                          <a:srgbClr val="000000"/>
                        </a:solidFill>
                        <a:latin typeface="Calibri"/>
                      </a:endParaRPr>
                    </a:p>
                  </a:txBody>
                  <a:tcPr marL="9525" marR="9525" marT="9525" marB="0" anchor="ctr">
                    <a:noFill/>
                  </a:tcPr>
                </a:tc>
              </a:tr>
              <a:tr h="470558">
                <a:tc>
                  <a:txBody>
                    <a:bodyPr/>
                    <a:lstStyle/>
                    <a:p>
                      <a:pPr algn="l" fontAlgn="b"/>
                      <a:endParaRPr lang="es-ES" sz="1400" b="0"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Montevideo</a:t>
                      </a:r>
                      <a:endParaRPr lang="es-ES" sz="1600" b="1"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Interior</a:t>
                      </a:r>
                      <a:endParaRPr lang="es-ES" sz="1600" b="1" i="0" u="none" strike="noStrike" dirty="0">
                        <a:solidFill>
                          <a:srgbClr val="000000"/>
                        </a:solidFill>
                        <a:latin typeface="Calibri"/>
                      </a:endParaRPr>
                    </a:p>
                  </a:txBody>
                  <a:tcPr marL="9525" marR="9525" marT="9525" marB="0" anchor="ctr">
                    <a:noFill/>
                  </a:tcPr>
                </a:tc>
                <a:tc vMerge="1">
                  <a:txBody>
                    <a:bodyPr/>
                    <a:lstStyle/>
                    <a:p>
                      <a:pPr algn="ctr" fontAlgn="ctr"/>
                      <a:endParaRPr lang="es-ES" sz="1400" b="1" i="0" u="none" strike="noStrike" dirty="0">
                        <a:solidFill>
                          <a:srgbClr val="000000"/>
                        </a:solidFill>
                        <a:latin typeface="Calibri"/>
                      </a:endParaRPr>
                    </a:p>
                  </a:txBody>
                  <a:tcPr marL="9525" marR="9525" marT="9525" marB="0" anchor="ctr">
                    <a:noFill/>
                  </a:tcPr>
                </a:tc>
              </a:tr>
              <a:tr h="470558">
                <a:tc>
                  <a:txBody>
                    <a:bodyPr/>
                    <a:lstStyle/>
                    <a:p>
                      <a:pPr marL="72000" algn="l" defTabSz="914400" rtl="0" eaLnBrk="1" fontAlgn="b" latinLnBrk="0" hangingPunct="1"/>
                      <a:r>
                        <a:rPr lang="es-ES" sz="1400" b="0" i="0" u="none" strike="noStrike" kern="1200" dirty="0">
                          <a:solidFill>
                            <a:srgbClr val="000000"/>
                          </a:solidFill>
                          <a:latin typeface="Calibri"/>
                          <a:ea typeface="+mn-ea"/>
                          <a:cs typeface="+mn-cs"/>
                        </a:rPr>
                        <a:t>Salud pública/Policial/Militar</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49</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37</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46</a:t>
                      </a:r>
                    </a:p>
                  </a:txBody>
                  <a:tcPr marL="9525" marR="9525" marT="9525" marB="0" anchor="b"/>
                </a:tc>
              </a:tr>
              <a:tr h="470558">
                <a:tc>
                  <a:txBody>
                    <a:bodyPr/>
                    <a:lstStyle/>
                    <a:p>
                      <a:pPr marL="72000" algn="l" defTabSz="914400" rtl="0" eaLnBrk="1" fontAlgn="b" latinLnBrk="0" hangingPunct="1"/>
                      <a:r>
                        <a:rPr lang="es-ES" sz="1400" b="0" i="0" u="none" strike="noStrike" kern="1200" dirty="0">
                          <a:solidFill>
                            <a:srgbClr val="000000"/>
                          </a:solidFill>
                          <a:latin typeface="Calibri"/>
                          <a:ea typeface="+mn-ea"/>
                          <a:cs typeface="+mn-cs"/>
                        </a:rPr>
                        <a:t>Mutualista/Seguros</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38</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56</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43</a:t>
                      </a:r>
                    </a:p>
                  </a:txBody>
                  <a:tcPr marL="9525" marR="9525" marT="9525" marB="0" anchor="b"/>
                </a:tc>
              </a:tr>
              <a:tr h="470558">
                <a:tc>
                  <a:txBody>
                    <a:bodyPr/>
                    <a:lstStyle/>
                    <a:p>
                      <a:pPr marL="72000" algn="l" defTabSz="914400" rtl="0" eaLnBrk="1" fontAlgn="b" latinLnBrk="0" hangingPunct="1"/>
                      <a:r>
                        <a:rPr lang="es-ES" sz="1400" b="0" i="0" u="none" strike="noStrike" kern="1200" dirty="0">
                          <a:solidFill>
                            <a:srgbClr val="000000"/>
                          </a:solidFill>
                          <a:latin typeface="Calibri"/>
                          <a:ea typeface="+mn-ea"/>
                          <a:cs typeface="+mn-cs"/>
                        </a:rPr>
                        <a:t>Emergencia medico móvil</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10</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7</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9</a:t>
                      </a:r>
                    </a:p>
                  </a:txBody>
                  <a:tcPr marL="9525" marR="9525" marT="9525" marB="0" anchor="b"/>
                </a:tc>
              </a:tr>
              <a:tr h="470558">
                <a:tc>
                  <a:txBody>
                    <a:bodyPr/>
                    <a:lstStyle/>
                    <a:p>
                      <a:pPr marL="72000" algn="l" defTabSz="914400" rtl="0" eaLnBrk="1" fontAlgn="b" latinLnBrk="0" hangingPunct="1"/>
                      <a:r>
                        <a:rPr lang="es-ES" sz="1400" b="0" i="0" u="none" strike="noStrike" kern="1200" dirty="0">
                          <a:solidFill>
                            <a:srgbClr val="000000"/>
                          </a:solidFill>
                          <a:latin typeface="Calibri"/>
                          <a:ea typeface="+mn-ea"/>
                          <a:cs typeface="+mn-cs"/>
                        </a:rPr>
                        <a:t>Ejercicio liberal de la profesión (consultorio particular)</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2</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0</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1</a:t>
                      </a:r>
                    </a:p>
                  </a:txBody>
                  <a:tcPr marL="9525" marR="9525" marT="9525" marB="0" anchor="b"/>
                </a:tc>
              </a:tr>
              <a:tr h="470558">
                <a:tc>
                  <a:txBody>
                    <a:bodyPr/>
                    <a:lstStyle/>
                    <a:p>
                      <a:pPr marL="72000" algn="l" fontAlgn="b"/>
                      <a:r>
                        <a:rPr lang="es-ES" sz="1400" b="0" i="0" u="none" strike="noStrike" dirty="0">
                          <a:solidFill>
                            <a:srgbClr val="000000"/>
                          </a:solidFill>
                          <a:latin typeface="Calibri"/>
                        </a:rPr>
                        <a:t>TOTAL</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600" b="1" i="0" u="none" strike="noStrike" dirty="0">
                          <a:solidFill>
                            <a:srgbClr val="000000"/>
                          </a:solidFill>
                          <a:latin typeface="Calibri"/>
                        </a:rPr>
                        <a:t>100</a:t>
                      </a:r>
                    </a:p>
                  </a:txBody>
                  <a:tcPr marL="9525" marR="9525" marT="9525" marB="0" anchor="ctr">
                    <a:no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CuadroTexto"/>
          <p:cNvSpPr txBox="1"/>
          <p:nvPr/>
        </p:nvSpPr>
        <p:spPr>
          <a:xfrm>
            <a:off x="6942128" y="1095352"/>
            <a:ext cx="2000296" cy="430887"/>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7 Tabla"/>
          <p:cNvGraphicFramePr>
            <a:graphicFrameLocks noGrp="1"/>
          </p:cNvGraphicFramePr>
          <p:nvPr/>
        </p:nvGraphicFramePr>
        <p:xfrm>
          <a:off x="369833" y="779440"/>
          <a:ext cx="6572295" cy="2775350"/>
        </p:xfrm>
        <a:graphic>
          <a:graphicData uri="http://schemas.openxmlformats.org/drawingml/2006/table">
            <a:tbl>
              <a:tblPr firstRow="1" bandRow="1">
                <a:tableStyleId>{073A0DAA-6AF3-43AB-8588-CEC1D06C72B9}</a:tableStyleId>
              </a:tblPr>
              <a:tblGrid>
                <a:gridCol w="2571768"/>
                <a:gridCol w="1500197"/>
                <a:gridCol w="1333509"/>
                <a:gridCol w="1166821"/>
              </a:tblGrid>
              <a:tr h="357190">
                <a:tc>
                  <a:txBody>
                    <a:bodyPr/>
                    <a:lstStyle/>
                    <a:p>
                      <a:pPr algn="l" fontAlgn="b"/>
                      <a:endParaRPr lang="es-ES" sz="1400" b="0" i="0" u="none" strike="noStrike" dirty="0">
                        <a:solidFill>
                          <a:srgbClr val="000000"/>
                        </a:solidFill>
                        <a:latin typeface="Calibri"/>
                      </a:endParaRPr>
                    </a:p>
                  </a:txBody>
                  <a:tcPr marL="9525" marR="9525" marT="9525" marB="0" anchor="ctr">
                    <a:noFill/>
                  </a:tcPr>
                </a:tc>
                <a:tc gridSpan="2">
                  <a:txBody>
                    <a:bodyPr/>
                    <a:lstStyle/>
                    <a:p>
                      <a:pPr algn="ctr" fontAlgn="ctr"/>
                      <a:r>
                        <a:rPr lang="es-ES" sz="1800" b="1" i="0" u="none" strike="noStrike" dirty="0" smtClean="0">
                          <a:solidFill>
                            <a:srgbClr val="000000"/>
                          </a:solidFill>
                          <a:latin typeface="Calibri"/>
                        </a:rPr>
                        <a:t>Región residencia</a:t>
                      </a:r>
                      <a:endParaRPr lang="es-ES" sz="1800" b="1"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rowSpan="2">
                  <a:txBody>
                    <a:bodyPr/>
                    <a:lstStyle/>
                    <a:p>
                      <a:pPr algn="ctr" fontAlgn="ctr"/>
                      <a:r>
                        <a:rPr lang="es-ES" sz="1800" b="1" i="0" u="none" strike="noStrike" dirty="0" smtClean="0">
                          <a:solidFill>
                            <a:srgbClr val="000000"/>
                          </a:solidFill>
                          <a:latin typeface="Calibri"/>
                        </a:rPr>
                        <a:t>TOTAL</a:t>
                      </a:r>
                    </a:p>
                    <a:p>
                      <a:pPr algn="ctr" fontAlgn="ctr"/>
                      <a:r>
                        <a:rPr lang="es-ES" sz="1800" b="1" i="0" u="none" strike="noStrike" dirty="0" smtClean="0">
                          <a:solidFill>
                            <a:srgbClr val="000000"/>
                          </a:solidFill>
                          <a:latin typeface="Calibri"/>
                        </a:rPr>
                        <a:t>(%)</a:t>
                      </a:r>
                      <a:endParaRPr lang="es-ES" sz="1800" b="1" i="0" u="none" strike="noStrike" dirty="0">
                        <a:solidFill>
                          <a:srgbClr val="000000"/>
                        </a:solidFill>
                        <a:latin typeface="Calibri"/>
                      </a:endParaRPr>
                    </a:p>
                  </a:txBody>
                  <a:tcPr marL="9525" marR="9525" marT="9525" marB="0" anchor="ctr">
                    <a:noFill/>
                  </a:tcPr>
                </a:tc>
              </a:tr>
              <a:tr h="470558">
                <a:tc>
                  <a:txBody>
                    <a:bodyPr/>
                    <a:lstStyle/>
                    <a:p>
                      <a:pPr marL="0" algn="ctr" defTabSz="914400" rtl="0" eaLnBrk="1" fontAlgn="ctr" latinLnBrk="0" hangingPunct="1"/>
                      <a:r>
                        <a:rPr lang="es-ES" sz="1800" b="1" i="0" u="none" strike="noStrike" kern="1200" dirty="0" smtClean="0">
                          <a:solidFill>
                            <a:srgbClr val="000000"/>
                          </a:solidFill>
                          <a:latin typeface="Calibri"/>
                          <a:ea typeface="+mn-ea"/>
                          <a:cs typeface="+mn-cs"/>
                        </a:rPr>
                        <a:t>Localización del empleo </a:t>
                      </a:r>
                      <a:endParaRPr lang="es-ES" sz="1800" b="1" i="0" u="none" strike="noStrike" kern="1200" dirty="0">
                        <a:solidFill>
                          <a:srgbClr val="000000"/>
                        </a:solidFill>
                        <a:latin typeface="Calibri"/>
                        <a:ea typeface="+mn-ea"/>
                        <a:cs typeface="+mn-cs"/>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Montevideo</a:t>
                      </a:r>
                      <a:endParaRPr lang="es-ES" sz="1600" b="1"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Interior</a:t>
                      </a:r>
                      <a:endParaRPr lang="es-ES" sz="1600" b="1" i="0" u="none" strike="noStrike" dirty="0">
                        <a:solidFill>
                          <a:srgbClr val="000000"/>
                        </a:solidFill>
                        <a:latin typeface="Calibri"/>
                      </a:endParaRPr>
                    </a:p>
                  </a:txBody>
                  <a:tcPr marL="9525" marR="9525" marT="9525" marB="0" anchor="ctr">
                    <a:noFill/>
                  </a:tcPr>
                </a:tc>
                <a:tc vMerge="1">
                  <a:txBody>
                    <a:bodyPr/>
                    <a:lstStyle/>
                    <a:p>
                      <a:pPr algn="ctr" fontAlgn="ctr"/>
                      <a:endParaRPr lang="es-ES" sz="1400" b="1" i="0" u="none" strike="noStrike" dirty="0">
                        <a:solidFill>
                          <a:srgbClr val="000000"/>
                        </a:solidFill>
                        <a:latin typeface="Calibri"/>
                      </a:endParaRPr>
                    </a:p>
                  </a:txBody>
                  <a:tcPr marL="9525" marR="9525" marT="9525" marB="0" anchor="ctr">
                    <a:noFill/>
                  </a:tcPr>
                </a:tc>
              </a:tr>
              <a:tr h="535928">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Montevideo</a:t>
                      </a: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88</a:t>
                      </a: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6</a:t>
                      </a:r>
                    </a:p>
                  </a:txBody>
                  <a:tcPr marL="9525" marR="9525" marT="9525" marB="0" anchor="b"/>
                </a:tc>
                <a:tc>
                  <a:txBody>
                    <a:bodyPr/>
                    <a:lstStyle/>
                    <a:p>
                      <a:pPr marL="0" algn="ctr" defTabSz="914400" rtl="0" eaLnBrk="1" fontAlgn="b" latinLnBrk="0" hangingPunct="1"/>
                      <a:r>
                        <a:rPr lang="es-ES" sz="1500" b="1" i="0" u="none" strike="noStrike" kern="1200" dirty="0">
                          <a:solidFill>
                            <a:srgbClr val="000000"/>
                          </a:solidFill>
                          <a:latin typeface="Calibri"/>
                          <a:ea typeface="+mn-ea"/>
                          <a:cs typeface="+mn-cs"/>
                        </a:rPr>
                        <a:t>66</a:t>
                      </a:r>
                    </a:p>
                  </a:txBody>
                  <a:tcPr marL="9525" marR="9525" marT="9525" marB="0" anchor="b"/>
                </a:tc>
              </a:tr>
              <a:tr h="470558">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Interior rural</a:t>
                      </a: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2</a:t>
                      </a: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9</a:t>
                      </a:r>
                    </a:p>
                  </a:txBody>
                  <a:tcPr marL="9525" marR="9525" marT="9525" marB="0" anchor="b"/>
                </a:tc>
                <a:tc>
                  <a:txBody>
                    <a:bodyPr/>
                    <a:lstStyle/>
                    <a:p>
                      <a:pPr marL="0" algn="ctr" defTabSz="914400" rtl="0" eaLnBrk="1" fontAlgn="b" latinLnBrk="0" hangingPunct="1"/>
                      <a:r>
                        <a:rPr lang="es-ES" sz="1500" b="1" i="0" u="none" strike="noStrike" kern="1200" dirty="0">
                          <a:solidFill>
                            <a:srgbClr val="000000"/>
                          </a:solidFill>
                          <a:latin typeface="Calibri"/>
                          <a:ea typeface="+mn-ea"/>
                          <a:cs typeface="+mn-cs"/>
                        </a:rPr>
                        <a:t>4</a:t>
                      </a:r>
                    </a:p>
                  </a:txBody>
                  <a:tcPr marL="9525" marR="9525" marT="9525" marB="0" anchor="b"/>
                </a:tc>
              </a:tr>
              <a:tr h="470558">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Interior ciudad</a:t>
                      </a: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10</a:t>
                      </a: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85</a:t>
                      </a:r>
                    </a:p>
                  </a:txBody>
                  <a:tcPr marL="9525" marR="9525" marT="9525" marB="0" anchor="b"/>
                </a:tc>
                <a:tc>
                  <a:txBody>
                    <a:bodyPr/>
                    <a:lstStyle/>
                    <a:p>
                      <a:pPr marL="0" algn="ctr" defTabSz="914400" rtl="0" eaLnBrk="1" fontAlgn="b" latinLnBrk="0" hangingPunct="1"/>
                      <a:r>
                        <a:rPr lang="es-ES" sz="1500" b="1" i="0" u="none" strike="noStrike" kern="1200" dirty="0">
                          <a:solidFill>
                            <a:srgbClr val="000000"/>
                          </a:solidFill>
                          <a:latin typeface="Calibri"/>
                          <a:ea typeface="+mn-ea"/>
                          <a:cs typeface="+mn-cs"/>
                        </a:rPr>
                        <a:t>30</a:t>
                      </a:r>
                    </a:p>
                  </a:txBody>
                  <a:tcPr marL="9525" marR="9525" marT="9525" marB="0" anchor="b"/>
                </a:tc>
              </a:tr>
              <a:tr h="470558">
                <a:tc>
                  <a:txBody>
                    <a:bodyPr/>
                    <a:lstStyle/>
                    <a:p>
                      <a:pPr marL="72000" algn="l" fontAlgn="b"/>
                      <a:r>
                        <a:rPr lang="es-ES" sz="1600" b="0" i="0" u="none" strike="noStrike" dirty="0">
                          <a:solidFill>
                            <a:srgbClr val="000000"/>
                          </a:solidFill>
                          <a:latin typeface="Calibri"/>
                        </a:rPr>
                        <a:t>TOTAL</a:t>
                      </a:r>
                    </a:p>
                  </a:txBody>
                  <a:tcPr marL="9525" marR="9525" marT="9525" marB="0" anchor="ctr">
                    <a:noFill/>
                  </a:tcPr>
                </a:tc>
                <a:tc>
                  <a:txBody>
                    <a:bodyPr/>
                    <a:lstStyle/>
                    <a:p>
                      <a:pPr algn="ctr" fontAlgn="b"/>
                      <a:r>
                        <a:rPr lang="es-ES" sz="1500" b="0" i="0" u="none" strike="noStrike" dirty="0">
                          <a:solidFill>
                            <a:srgbClr val="000000"/>
                          </a:solidFill>
                          <a:latin typeface="Calibri"/>
                        </a:rPr>
                        <a:t>100</a:t>
                      </a:r>
                    </a:p>
                  </a:txBody>
                  <a:tcPr marL="9525" marR="9525" marT="9525" marB="0" anchor="ctr">
                    <a:noFill/>
                  </a:tcPr>
                </a:tc>
                <a:tc>
                  <a:txBody>
                    <a:bodyPr/>
                    <a:lstStyle/>
                    <a:p>
                      <a:pPr algn="ctr" fontAlgn="b"/>
                      <a:r>
                        <a:rPr lang="es-ES" sz="1500" b="0" i="0" u="none" strike="noStrike" dirty="0">
                          <a:solidFill>
                            <a:srgbClr val="000000"/>
                          </a:solidFill>
                          <a:latin typeface="Calibri"/>
                        </a:rPr>
                        <a:t>100</a:t>
                      </a:r>
                    </a:p>
                  </a:txBody>
                  <a:tcPr marL="9525" marR="9525" marT="9525" marB="0" anchor="ctr">
                    <a:noFill/>
                  </a:tcPr>
                </a:tc>
                <a:tc>
                  <a:txBody>
                    <a:bodyPr/>
                    <a:lstStyle/>
                    <a:p>
                      <a:pPr algn="ctr" fontAlgn="b"/>
                      <a:r>
                        <a:rPr lang="es-ES" sz="1500" b="1" i="0" u="none" strike="noStrike" dirty="0">
                          <a:solidFill>
                            <a:srgbClr val="000000"/>
                          </a:solidFill>
                          <a:latin typeface="Calibri"/>
                        </a:rPr>
                        <a:t>100</a:t>
                      </a:r>
                    </a:p>
                  </a:txBody>
                  <a:tcPr marL="9525" marR="9525" marT="9525" marB="0" anchor="ctr">
                    <a:noFill/>
                  </a:tcPr>
                </a:tc>
              </a:tr>
            </a:tbl>
          </a:graphicData>
        </a:graphic>
      </p:graphicFrame>
      <p:sp>
        <p:nvSpPr>
          <p:cNvPr id="11" name="10 Elipse"/>
          <p:cNvSpPr/>
          <p:nvPr/>
        </p:nvSpPr>
        <p:spPr>
          <a:xfrm>
            <a:off x="5965041" y="1857364"/>
            <a:ext cx="928694" cy="28575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12" name="11 Tabla"/>
          <p:cNvGraphicFramePr>
            <a:graphicFrameLocks noGrp="1"/>
          </p:cNvGraphicFramePr>
          <p:nvPr/>
        </p:nvGraphicFramePr>
        <p:xfrm>
          <a:off x="1327908" y="3822275"/>
          <a:ext cx="6059555" cy="2607945"/>
        </p:xfrm>
        <a:graphic>
          <a:graphicData uri="http://schemas.openxmlformats.org/drawingml/2006/table">
            <a:tbl>
              <a:tblPr firstRow="1" bandRow="1">
                <a:tableStyleId>{073A0DAA-6AF3-43AB-8588-CEC1D06C72B9}</a:tableStyleId>
              </a:tblPr>
              <a:tblGrid>
                <a:gridCol w="2916283"/>
                <a:gridCol w="1285884"/>
                <a:gridCol w="1857388"/>
              </a:tblGrid>
              <a:tr h="250002">
                <a:tc>
                  <a:txBody>
                    <a:bodyPr/>
                    <a:lstStyle/>
                    <a:p>
                      <a:pPr algn="l" fontAlgn="b"/>
                      <a:endParaRPr lang="es-ES" sz="1400" b="0" i="0" u="none" strike="noStrike" dirty="0">
                        <a:solidFill>
                          <a:srgbClr val="000000"/>
                        </a:solidFill>
                        <a:latin typeface="Calibri"/>
                      </a:endParaRPr>
                    </a:p>
                  </a:txBody>
                  <a:tcPr marL="9525" marR="9525" marT="9525" marB="0" anchor="ctr">
                    <a:noFill/>
                  </a:tcPr>
                </a:tc>
                <a:tc gridSpan="2">
                  <a:txBody>
                    <a:bodyPr/>
                    <a:lstStyle/>
                    <a:p>
                      <a:pPr algn="ctr" fontAlgn="ctr"/>
                      <a:r>
                        <a:rPr lang="es-ES" sz="1800" b="1" i="0" u="none" strike="noStrike" dirty="0" smtClean="0">
                          <a:solidFill>
                            <a:srgbClr val="000000"/>
                          </a:solidFill>
                          <a:latin typeface="Calibri"/>
                        </a:rPr>
                        <a:t>Población 0-14 años</a:t>
                      </a:r>
                      <a:endParaRPr lang="es-ES" sz="1800" b="1"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r>
              <a:tr h="329350">
                <a:tc>
                  <a:txBody>
                    <a:bodyPr/>
                    <a:lstStyle/>
                    <a:p>
                      <a:pPr algn="l" fontAlgn="b"/>
                      <a:endParaRPr lang="es-ES" sz="1400" b="0"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a:t>
                      </a:r>
                      <a:endParaRPr lang="es-ES" sz="1600" b="1"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Estimación</a:t>
                      </a:r>
                      <a:endParaRPr lang="es-ES" sz="1600" b="1" i="0" u="none" strike="noStrike" dirty="0">
                        <a:solidFill>
                          <a:srgbClr val="000000"/>
                        </a:solidFill>
                        <a:latin typeface="Calibri"/>
                      </a:endParaRPr>
                    </a:p>
                  </a:txBody>
                  <a:tcPr marL="9525" marR="9525" marT="9525" marB="0" anchor="ctr">
                    <a:noFill/>
                  </a:tcPr>
                </a:tc>
              </a:tr>
              <a:tr h="329350">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Montevideo</a:t>
                      </a:r>
                    </a:p>
                  </a:txBody>
                  <a:tcPr marL="9525" marR="9525" marT="9525" marB="0" anchor="b"/>
                </a:tc>
                <a:tc>
                  <a:txBody>
                    <a:bodyPr/>
                    <a:lstStyle/>
                    <a:p>
                      <a:pPr marL="0" algn="ctr" defTabSz="914400" rtl="0" eaLnBrk="1" fontAlgn="b" latinLnBrk="0" hangingPunct="1"/>
                      <a:r>
                        <a:rPr lang="es-ES" sz="1500" b="0" i="0" u="none" strike="noStrike" kern="1200" dirty="0" smtClean="0">
                          <a:solidFill>
                            <a:srgbClr val="000000"/>
                          </a:solidFill>
                          <a:latin typeface="Calibri"/>
                          <a:ea typeface="+mn-ea"/>
                          <a:cs typeface="+mn-cs"/>
                        </a:rPr>
                        <a:t>33</a:t>
                      </a:r>
                      <a:endParaRPr lang="es-ES" sz="1500" b="0" i="0" u="none" strike="noStrike" kern="1200" dirty="0">
                        <a:solidFill>
                          <a:srgbClr val="000000"/>
                        </a:solidFill>
                        <a:latin typeface="Calibri"/>
                        <a:ea typeface="+mn-ea"/>
                        <a:cs typeface="+mn-cs"/>
                      </a:endParaRP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247.511</a:t>
                      </a:r>
                    </a:p>
                  </a:txBody>
                  <a:tcPr marL="9525" marR="9525" marT="9525" marB="0" anchor="b"/>
                </a:tc>
              </a:tr>
              <a:tr h="348000">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Interior localidades 5000 o más</a:t>
                      </a:r>
                    </a:p>
                  </a:txBody>
                  <a:tcPr marL="9525" marR="9525" marT="9525" marB="0" anchor="b"/>
                </a:tc>
                <a:tc>
                  <a:txBody>
                    <a:bodyPr/>
                    <a:lstStyle/>
                    <a:p>
                      <a:pPr marL="0" algn="ctr" defTabSz="914400" rtl="0" eaLnBrk="1" fontAlgn="b" latinLnBrk="0" hangingPunct="1"/>
                      <a:r>
                        <a:rPr lang="es-ES" sz="1500" b="0" i="0" u="none" strike="noStrike" kern="1200" dirty="0" smtClean="0">
                          <a:solidFill>
                            <a:srgbClr val="000000"/>
                          </a:solidFill>
                          <a:latin typeface="Calibri"/>
                          <a:ea typeface="+mn-ea"/>
                          <a:cs typeface="+mn-cs"/>
                        </a:rPr>
                        <a:t>48</a:t>
                      </a:r>
                      <a:endParaRPr lang="es-ES" sz="1500" b="0" i="0" u="none" strike="noStrike" kern="1200" dirty="0">
                        <a:solidFill>
                          <a:srgbClr val="000000"/>
                        </a:solidFill>
                        <a:latin typeface="Calibri"/>
                        <a:ea typeface="+mn-ea"/>
                        <a:cs typeface="+mn-cs"/>
                      </a:endParaRP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364.784</a:t>
                      </a:r>
                    </a:p>
                  </a:txBody>
                  <a:tcPr marL="9525" marR="9525" marT="9525" marB="0" anchor="b"/>
                </a:tc>
              </a:tr>
              <a:tr h="329350">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Interior localidades &lt; 5000</a:t>
                      </a:r>
                    </a:p>
                  </a:txBody>
                  <a:tcPr marL="9525" marR="9525" marT="9525" marB="0" anchor="b"/>
                </a:tc>
                <a:tc>
                  <a:txBody>
                    <a:bodyPr/>
                    <a:lstStyle/>
                    <a:p>
                      <a:pPr marL="0" algn="ctr" defTabSz="914400" rtl="0" eaLnBrk="1" fontAlgn="b" latinLnBrk="0" hangingPunct="1"/>
                      <a:r>
                        <a:rPr lang="es-ES" sz="1500" b="0" i="0" u="none" strike="noStrike" kern="1200" dirty="0" smtClean="0">
                          <a:solidFill>
                            <a:srgbClr val="000000"/>
                          </a:solidFill>
                          <a:latin typeface="Calibri"/>
                          <a:ea typeface="+mn-ea"/>
                          <a:cs typeface="+mn-cs"/>
                        </a:rPr>
                        <a:t>13</a:t>
                      </a:r>
                      <a:endParaRPr lang="es-ES" sz="1500" b="0" i="0" u="none" strike="noStrike" kern="1200" dirty="0">
                        <a:solidFill>
                          <a:srgbClr val="000000"/>
                        </a:solidFill>
                        <a:latin typeface="Calibri"/>
                        <a:ea typeface="+mn-ea"/>
                        <a:cs typeface="+mn-cs"/>
                      </a:endParaRP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99.273</a:t>
                      </a:r>
                    </a:p>
                  </a:txBody>
                  <a:tcPr marL="9525" marR="9525" marT="9525" marB="0" anchor="b"/>
                </a:tc>
              </a:tr>
              <a:tr h="329350">
                <a:tc>
                  <a:txBody>
                    <a:bodyPr/>
                    <a:lstStyle/>
                    <a:p>
                      <a:pPr marL="72000" algn="l" defTabSz="914400" rtl="0" eaLnBrk="1" fontAlgn="b" latinLnBrk="0" hangingPunct="1"/>
                      <a:r>
                        <a:rPr lang="es-ES" sz="1600" b="0" i="0" u="none" strike="noStrike" kern="1200" dirty="0">
                          <a:solidFill>
                            <a:srgbClr val="000000"/>
                          </a:solidFill>
                          <a:latin typeface="Calibri"/>
                          <a:ea typeface="+mn-ea"/>
                          <a:cs typeface="+mn-cs"/>
                        </a:rPr>
                        <a:t>Interior rural</a:t>
                      </a:r>
                    </a:p>
                  </a:txBody>
                  <a:tcPr marL="9525" marR="9525" marT="9525" marB="0" anchor="b"/>
                </a:tc>
                <a:tc>
                  <a:txBody>
                    <a:bodyPr/>
                    <a:lstStyle/>
                    <a:p>
                      <a:pPr marL="0" algn="ctr" defTabSz="914400" rtl="0" eaLnBrk="1" fontAlgn="b" latinLnBrk="0" hangingPunct="1"/>
                      <a:r>
                        <a:rPr lang="es-ES" sz="1500" b="0" i="0" u="none" strike="noStrike" kern="1200" dirty="0" smtClean="0">
                          <a:solidFill>
                            <a:srgbClr val="000000"/>
                          </a:solidFill>
                          <a:latin typeface="Calibri"/>
                          <a:ea typeface="+mn-ea"/>
                          <a:cs typeface="+mn-cs"/>
                        </a:rPr>
                        <a:t>6</a:t>
                      </a:r>
                      <a:endParaRPr lang="es-ES" sz="1500" b="0" i="0" u="none" strike="noStrike" kern="1200" dirty="0">
                        <a:solidFill>
                          <a:srgbClr val="000000"/>
                        </a:solidFill>
                        <a:latin typeface="Calibri"/>
                        <a:ea typeface="+mn-ea"/>
                        <a:cs typeface="+mn-cs"/>
                      </a:endParaRPr>
                    </a:p>
                  </a:txBody>
                  <a:tcPr marL="9525" marR="9525" marT="9525" marB="0" anchor="b"/>
                </a:tc>
                <a:tc>
                  <a:txBody>
                    <a:bodyPr/>
                    <a:lstStyle/>
                    <a:p>
                      <a:pPr marL="0" algn="ctr" defTabSz="914400" rtl="0" eaLnBrk="1" fontAlgn="b" latinLnBrk="0" hangingPunct="1"/>
                      <a:r>
                        <a:rPr lang="es-ES" sz="1500" b="0" i="0" u="none" strike="noStrike" kern="1200" dirty="0">
                          <a:solidFill>
                            <a:srgbClr val="000000"/>
                          </a:solidFill>
                          <a:latin typeface="Calibri"/>
                          <a:ea typeface="+mn-ea"/>
                          <a:cs typeface="+mn-cs"/>
                        </a:rPr>
                        <a:t>45.231</a:t>
                      </a:r>
                    </a:p>
                  </a:txBody>
                  <a:tcPr marL="9525" marR="9525" marT="9525" marB="0" anchor="b"/>
                </a:tc>
              </a:tr>
              <a:tr h="329350">
                <a:tc>
                  <a:txBody>
                    <a:bodyPr/>
                    <a:lstStyle/>
                    <a:p>
                      <a:pPr marL="72000" algn="l" fontAlgn="b"/>
                      <a:r>
                        <a:rPr lang="es-ES" sz="1600" b="0" i="0" u="none" strike="noStrike" dirty="0">
                          <a:solidFill>
                            <a:srgbClr val="000000"/>
                          </a:solidFill>
                          <a:latin typeface="Calibri"/>
                        </a:rPr>
                        <a:t>TOTAL</a:t>
                      </a:r>
                    </a:p>
                  </a:txBody>
                  <a:tcPr marL="9525" marR="9525" marT="9525" marB="0" anchor="ctr">
                    <a:noFill/>
                  </a:tcPr>
                </a:tc>
                <a:tc>
                  <a:txBody>
                    <a:bodyPr/>
                    <a:lstStyle/>
                    <a:p>
                      <a:pPr algn="ctr" fontAlgn="b"/>
                      <a:r>
                        <a:rPr lang="es-ES" sz="1500" b="0" i="0" u="none" strike="noStrike" dirty="0">
                          <a:solidFill>
                            <a:srgbClr val="000000"/>
                          </a:solidFill>
                          <a:latin typeface="Calibri"/>
                        </a:rPr>
                        <a:t>100</a:t>
                      </a:r>
                    </a:p>
                  </a:txBody>
                  <a:tcPr marL="9525" marR="9525" marT="9525" marB="0" anchor="ctr">
                    <a:noFill/>
                  </a:tcPr>
                </a:tc>
                <a:tc>
                  <a:txBody>
                    <a:bodyPr/>
                    <a:lstStyle/>
                    <a:p>
                      <a:pPr algn="ctr" fontAlgn="b"/>
                      <a:r>
                        <a:rPr lang="es-ES" sz="1500" b="0" i="0" u="none" strike="noStrike" dirty="0" smtClean="0">
                          <a:solidFill>
                            <a:srgbClr val="000000"/>
                          </a:solidFill>
                          <a:latin typeface="Calibri"/>
                        </a:rPr>
                        <a:t>756.799</a:t>
                      </a:r>
                      <a:endParaRPr lang="es-ES" sz="1500" b="0" i="0" u="none" strike="noStrike" dirty="0">
                        <a:solidFill>
                          <a:srgbClr val="000000"/>
                        </a:solidFill>
                        <a:latin typeface="Calibri"/>
                      </a:endParaRPr>
                    </a:p>
                  </a:txBody>
                  <a:tcPr marL="9525" marR="9525" marT="9525" marB="0" anchor="ctr">
                    <a:noFill/>
                  </a:tcPr>
                </a:tc>
              </a:tr>
              <a:tr h="329350">
                <a:tc>
                  <a:txBody>
                    <a:bodyPr/>
                    <a:lstStyle/>
                    <a:p>
                      <a:pPr marL="72000" algn="l" fontAlgn="b"/>
                      <a:endParaRPr lang="es-ES" sz="1600" b="0" i="0" u="none" strike="noStrike" dirty="0">
                        <a:solidFill>
                          <a:srgbClr val="000000"/>
                        </a:solidFill>
                        <a:latin typeface="Calibri"/>
                      </a:endParaRPr>
                    </a:p>
                  </a:txBody>
                  <a:tcPr marL="9525" marR="9525" marT="9525" marB="0" anchor="ctr">
                    <a:noFill/>
                  </a:tcPr>
                </a:tc>
                <a:tc>
                  <a:txBody>
                    <a:bodyPr/>
                    <a:lstStyle/>
                    <a:p>
                      <a:pPr algn="ctr" fontAlgn="b"/>
                      <a:endParaRPr lang="es-ES" sz="1500" b="0" i="0" u="none" strike="noStrike" dirty="0">
                        <a:solidFill>
                          <a:srgbClr val="000000"/>
                        </a:solidFill>
                        <a:latin typeface="Calibri"/>
                      </a:endParaRPr>
                    </a:p>
                  </a:txBody>
                  <a:tcPr marL="9525" marR="9525" marT="9525" marB="0" anchor="ctr">
                    <a:noFill/>
                  </a:tcPr>
                </a:tc>
                <a:tc>
                  <a:txBody>
                    <a:bodyPr/>
                    <a:lstStyle/>
                    <a:p>
                      <a:pPr algn="ctr" fontAlgn="b"/>
                      <a:endParaRPr lang="es-ES" sz="1500" b="0" i="0" u="none" strike="noStrike" dirty="0">
                        <a:solidFill>
                          <a:srgbClr val="000000"/>
                        </a:solidFill>
                        <a:latin typeface="Calibri"/>
                      </a:endParaRPr>
                    </a:p>
                  </a:txBody>
                  <a:tcPr marL="9525" marR="9525" marT="9525" marB="0" anchor="ctr">
                    <a:noFill/>
                  </a:tcPr>
                </a:tc>
              </a:tr>
            </a:tbl>
          </a:graphicData>
        </a:graphic>
      </p:graphicFrame>
      <p:sp>
        <p:nvSpPr>
          <p:cNvPr id="13" name="12 Elipse"/>
          <p:cNvSpPr/>
          <p:nvPr/>
        </p:nvSpPr>
        <p:spPr>
          <a:xfrm>
            <a:off x="4357686" y="4500570"/>
            <a:ext cx="928694" cy="28575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CuadroTexto"/>
          <p:cNvSpPr txBox="1"/>
          <p:nvPr/>
        </p:nvSpPr>
        <p:spPr>
          <a:xfrm>
            <a:off x="6942128" y="6214776"/>
            <a:ext cx="2000296" cy="261610"/>
          </a:xfrm>
          <a:prstGeom prst="rect">
            <a:avLst/>
          </a:prstGeom>
          <a:noFill/>
        </p:spPr>
        <p:txBody>
          <a:bodyPr wrap="square" rtlCol="0">
            <a:spAutoFit/>
          </a:bodyPr>
          <a:lstStyle/>
          <a:p>
            <a:r>
              <a:rPr lang="es-UY" sz="1100" dirty="0" smtClean="0">
                <a:latin typeface="Calibri" pitchFamily="34" charset="0"/>
              </a:rPr>
              <a:t>FUENTE:  INE, ECH 2010.</a:t>
            </a:r>
            <a:endParaRPr lang="es-UY" sz="1100" dirty="0">
              <a:latin typeface="Calibri" pitchFamily="34" charset="0"/>
            </a:endParaRPr>
          </a:p>
        </p:txBody>
      </p:sp>
      <p:sp>
        <p:nvSpPr>
          <p:cNvPr id="16" name="Rectangle 3"/>
          <p:cNvSpPr>
            <a:spLocks noGrp="1" noChangeArrowheads="1"/>
          </p:cNvSpPr>
          <p:nvPr>
            <p:ph type="title"/>
          </p:nvPr>
        </p:nvSpPr>
        <p:spPr>
          <a:xfrm>
            <a:off x="273045" y="142852"/>
            <a:ext cx="579915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Localización del Empleo</a:t>
            </a:r>
            <a:endParaRPr lang="es-ES_tradnl" sz="2800" kern="1200" dirty="0">
              <a:solidFill>
                <a:srgbClr val="FF6600"/>
              </a:solidFill>
              <a:latin typeface="Calibri" pitchFamily="34" charset="0"/>
              <a:ea typeface="+mn-ea"/>
              <a:cs typeface="+mn-cs"/>
            </a:endParaRPr>
          </a:p>
        </p:txBody>
      </p:sp>
      <p:sp>
        <p:nvSpPr>
          <p:cNvPr id="17" name="16 CuadroTexto"/>
          <p:cNvSpPr txBox="1"/>
          <p:nvPr/>
        </p:nvSpPr>
        <p:spPr>
          <a:xfrm>
            <a:off x="369833" y="3552201"/>
            <a:ext cx="2786082" cy="270074"/>
          </a:xfrm>
          <a:prstGeom prst="rect">
            <a:avLst/>
          </a:prstGeom>
          <a:noFill/>
        </p:spPr>
        <p:txBody>
          <a:bodyPr wrap="square" rtlCol="0">
            <a:spAutoFit/>
          </a:bodyPr>
          <a:lstStyle/>
          <a:p>
            <a:r>
              <a:rPr lang="es-ES" sz="1100" dirty="0" smtClean="0">
                <a:latin typeface="Calibri" pitchFamily="34" charset="0"/>
              </a:rPr>
              <a:t>P11. Donde ejerce el empleo … </a:t>
            </a:r>
            <a:endParaRPr lang="es-UY" sz="1100" dirty="0">
              <a:latin typeface="Calibri"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 y="1000108"/>
            <a:ext cx="4186238" cy="939784"/>
          </a:xfrm>
        </p:spPr>
        <p:txBody>
          <a:bodyPr>
            <a:normAutofit/>
          </a:bodyPr>
          <a:lstStyle/>
          <a:p>
            <a:r>
              <a:rPr lang="es-UY" sz="2400" dirty="0" smtClean="0">
                <a:solidFill>
                  <a:srgbClr val="FF3300"/>
                </a:solidFill>
              </a:rPr>
              <a:t>Localización del empleo</a:t>
            </a:r>
            <a:endParaRPr lang="es-UY" sz="2400" dirty="0">
              <a:solidFill>
                <a:srgbClr val="FF3300"/>
              </a:solidFill>
            </a:endParaRPr>
          </a:p>
        </p:txBody>
      </p:sp>
      <p:graphicFrame>
        <p:nvGraphicFramePr>
          <p:cNvPr id="5" name="4 Gráfico"/>
          <p:cNvGraphicFramePr/>
          <p:nvPr/>
        </p:nvGraphicFramePr>
        <p:xfrm>
          <a:off x="0" y="2143116"/>
          <a:ext cx="4857752" cy="33575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6 Gráfico"/>
          <p:cNvGraphicFramePr/>
          <p:nvPr/>
        </p:nvGraphicFramePr>
        <p:xfrm>
          <a:off x="4429124" y="2357430"/>
          <a:ext cx="4500626" cy="3214710"/>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p:cNvSpPr txBox="1"/>
          <p:nvPr/>
        </p:nvSpPr>
        <p:spPr>
          <a:xfrm>
            <a:off x="4479341" y="1214422"/>
            <a:ext cx="4521815" cy="461665"/>
          </a:xfrm>
          <a:prstGeom prst="rect">
            <a:avLst/>
          </a:prstGeom>
          <a:noFill/>
        </p:spPr>
        <p:txBody>
          <a:bodyPr wrap="none" rtlCol="0">
            <a:spAutoFit/>
          </a:bodyPr>
          <a:lstStyle/>
          <a:p>
            <a:r>
              <a:rPr lang="es-UY" sz="2400" dirty="0" smtClean="0">
                <a:solidFill>
                  <a:srgbClr val="FF3300"/>
                </a:solidFill>
                <a:latin typeface="+mj-lt"/>
              </a:rPr>
              <a:t>Residencia de niños de 0 a 14 años</a:t>
            </a:r>
            <a:endParaRPr lang="es-UY" sz="2400" dirty="0">
              <a:solidFill>
                <a:srgbClr val="FF3300"/>
              </a:solidFill>
              <a:latin typeface="+mj-lt"/>
            </a:endParaRPr>
          </a:p>
        </p:txBody>
      </p:sp>
      <p:sp>
        <p:nvSpPr>
          <p:cNvPr id="9" name="8 Rectángulo"/>
          <p:cNvSpPr/>
          <p:nvPr/>
        </p:nvSpPr>
        <p:spPr>
          <a:xfrm>
            <a:off x="214282" y="1071546"/>
            <a:ext cx="4143404" cy="4786346"/>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dirty="0">
              <a:solidFill>
                <a:srgbClr val="FFC000"/>
              </a:solidFill>
            </a:endParaRPr>
          </a:p>
        </p:txBody>
      </p:sp>
      <p:sp>
        <p:nvSpPr>
          <p:cNvPr id="10" name="9 Rectángulo"/>
          <p:cNvSpPr/>
          <p:nvPr/>
        </p:nvSpPr>
        <p:spPr>
          <a:xfrm>
            <a:off x="4500562" y="1071546"/>
            <a:ext cx="4429156" cy="4786346"/>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142852"/>
            <a:ext cx="758510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Estrés</a:t>
            </a:r>
            <a:endParaRPr lang="es-ES_tradnl" sz="2800" b="1" i="1"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71406" y="6239224"/>
            <a:ext cx="9072594" cy="261610"/>
          </a:xfrm>
          <a:prstGeom prst="rect">
            <a:avLst/>
          </a:prstGeom>
          <a:noFill/>
        </p:spPr>
        <p:txBody>
          <a:bodyPr wrap="square" rtlCol="0">
            <a:spAutoFit/>
          </a:bodyPr>
          <a:lstStyle/>
          <a:p>
            <a:r>
              <a:rPr lang="es-ES" sz="1100" dirty="0" smtClean="0">
                <a:latin typeface="Calibri" pitchFamily="34" charset="0"/>
              </a:rPr>
              <a:t>P29 - Que cosas le generan más estrés? Alguna más? </a:t>
            </a:r>
            <a:endParaRPr lang="es-UY" sz="1100" dirty="0">
              <a:latin typeface="Calibri" pitchFamily="34" charset="0"/>
            </a:endParaRPr>
          </a:p>
        </p:txBody>
      </p:sp>
      <p:graphicFrame>
        <p:nvGraphicFramePr>
          <p:cNvPr id="14" name="13 Gráfico"/>
          <p:cNvGraphicFramePr/>
          <p:nvPr/>
        </p:nvGraphicFramePr>
        <p:xfrm>
          <a:off x="273045" y="1142984"/>
          <a:ext cx="8559885" cy="495336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20" name="Picture 36" descr="logo_equiposm_ca_chico_trans"/>
          <p:cNvPicPr>
            <a:picLocks noChangeAspect="1" noChangeArrowheads="1"/>
          </p:cNvPicPr>
          <p:nvPr/>
        </p:nvPicPr>
        <p:blipFill>
          <a:blip r:embed="rId3" cstate="print"/>
          <a:srcRect/>
          <a:stretch>
            <a:fillRect/>
          </a:stretch>
        </p:blipFill>
        <p:spPr bwMode="auto">
          <a:xfrm>
            <a:off x="785786" y="2143116"/>
            <a:ext cx="1306512" cy="1860559"/>
          </a:xfrm>
          <a:prstGeom prst="rect">
            <a:avLst/>
          </a:prstGeom>
          <a:noFill/>
        </p:spPr>
      </p:pic>
      <p:cxnSp>
        <p:nvCxnSpPr>
          <p:cNvPr id="8" name="7 Conector recto"/>
          <p:cNvCxnSpPr/>
          <p:nvPr/>
        </p:nvCxnSpPr>
        <p:spPr>
          <a:xfrm>
            <a:off x="785786" y="4284668"/>
            <a:ext cx="77168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3"/>
          <p:cNvSpPr>
            <a:spLocks noChangeArrowheads="1"/>
          </p:cNvSpPr>
          <p:nvPr/>
        </p:nvSpPr>
        <p:spPr bwMode="auto">
          <a:xfrm>
            <a:off x="3428992" y="3571876"/>
            <a:ext cx="5143536" cy="785818"/>
          </a:xfrm>
          <a:prstGeom prst="rect">
            <a:avLst/>
          </a:prstGeom>
          <a:noFill/>
          <a:ln w="9525">
            <a:noFill/>
            <a:miter lim="800000"/>
            <a:headEnd/>
            <a:tailEnd/>
          </a:ln>
          <a:effectLst/>
        </p:spPr>
        <p:txBody>
          <a:bodyPr anchor="ctr"/>
          <a:lstStyle/>
          <a:p>
            <a:pPr algn="r"/>
            <a:r>
              <a:rPr lang="es-ES_tradnl" sz="3200" b="1" dirty="0" smtClean="0">
                <a:solidFill>
                  <a:srgbClr val="FF6600"/>
                </a:solidFill>
                <a:latin typeface="Calibri" pitchFamily="34" charset="0"/>
              </a:rPr>
              <a:t>ESTIMACIONES</a:t>
            </a:r>
            <a:endParaRPr lang="es-ES_tradnl" sz="3200" b="1" dirty="0">
              <a:solidFill>
                <a:srgbClr val="FF6600"/>
              </a:solidFill>
              <a:latin typeface="Calibri" pitchFamily="34" charset="0"/>
            </a:endParaRPr>
          </a:p>
        </p:txBody>
      </p:sp>
      <p:pic>
        <p:nvPicPr>
          <p:cNvPr id="5" name="Picture 4" descr="Logo SUP"/>
          <p:cNvPicPr>
            <a:picLocks noChangeAspect="1" noChangeArrowheads="1"/>
          </p:cNvPicPr>
          <p:nvPr/>
        </p:nvPicPr>
        <p:blipFill>
          <a:blip r:embed="rId4" cstate="print"/>
          <a:srcRect/>
          <a:stretch>
            <a:fillRect/>
          </a:stretch>
        </p:blipFill>
        <p:spPr bwMode="auto">
          <a:xfrm>
            <a:off x="687388" y="1917700"/>
            <a:ext cx="1652587" cy="2159000"/>
          </a:xfrm>
          <a:prstGeom prst="rect">
            <a:avLst/>
          </a:prstGeom>
          <a:noFill/>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3"/>
          <p:cNvSpPr>
            <a:spLocks noGrp="1" noChangeArrowheads="1"/>
          </p:cNvSpPr>
          <p:nvPr>
            <p:ph type="title"/>
          </p:nvPr>
        </p:nvSpPr>
        <p:spPr>
          <a:xfrm>
            <a:off x="273045" y="142852"/>
            <a:ext cx="8286809"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Estimaciones: Cantidad de Pediatras en Uruguay</a:t>
            </a:r>
            <a:endParaRPr lang="es-ES_tradnl" sz="2800" b="1" i="1"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357158" y="1142984"/>
            <a:ext cx="8358246" cy="1631216"/>
          </a:xfrm>
          <a:prstGeom prst="rect">
            <a:avLst/>
          </a:prstGeom>
          <a:noFill/>
        </p:spPr>
        <p:txBody>
          <a:bodyPr wrap="square" rtlCol="0">
            <a:spAutoFit/>
          </a:bodyPr>
          <a:lstStyle/>
          <a:p>
            <a:pPr algn="just">
              <a:spcBef>
                <a:spcPts val="600"/>
              </a:spcBef>
              <a:spcAft>
                <a:spcPts val="600"/>
              </a:spcAft>
            </a:pPr>
            <a:r>
              <a:rPr lang="es-ES" dirty="0" smtClean="0">
                <a:latin typeface="Calibri" pitchFamily="34" charset="0"/>
              </a:rPr>
              <a:t>Según un estudio de OPS del año 2007 titulado "Perfil de recursos humanos del sector salud en Uruguay“, actualmente (según proyecciones) el numero de pediatras activos residentes en Uruguay sería de aproximadamente  </a:t>
            </a:r>
            <a:r>
              <a:rPr lang="es-ES" b="1" dirty="0" smtClean="0">
                <a:latin typeface="Calibri" pitchFamily="34" charset="0"/>
              </a:rPr>
              <a:t>1.200</a:t>
            </a:r>
          </a:p>
          <a:p>
            <a:pPr algn="just">
              <a:spcBef>
                <a:spcPts val="600"/>
              </a:spcBef>
              <a:spcAft>
                <a:spcPts val="600"/>
              </a:spcAft>
            </a:pPr>
            <a:r>
              <a:rPr lang="es-ES" dirty="0" smtClean="0">
                <a:latin typeface="Calibri" pitchFamily="34" charset="0"/>
              </a:rPr>
              <a:t>Según nuestras estimaciones, </a:t>
            </a:r>
            <a:r>
              <a:rPr lang="es-ES" b="1" dirty="0" smtClean="0">
                <a:latin typeface="Calibri" pitchFamily="34" charset="0"/>
              </a:rPr>
              <a:t>ese número es algo mayor</a:t>
            </a:r>
            <a:r>
              <a:rPr lang="es-ES" dirty="0" smtClean="0">
                <a:latin typeface="Calibri" pitchFamily="34" charset="0"/>
              </a:rPr>
              <a:t>; habría actualmente en Uruguay </a:t>
            </a:r>
            <a:r>
              <a:rPr lang="es-ES" b="1" dirty="0" smtClean="0">
                <a:latin typeface="Calibri" pitchFamily="34" charset="0"/>
              </a:rPr>
              <a:t>1.350</a:t>
            </a:r>
            <a:r>
              <a:rPr lang="es-ES" dirty="0" smtClean="0">
                <a:latin typeface="Calibri" pitchFamily="34" charset="0"/>
              </a:rPr>
              <a:t> </a:t>
            </a:r>
            <a:r>
              <a:rPr lang="es-ES" b="1" dirty="0" smtClean="0">
                <a:latin typeface="Calibri" pitchFamily="34" charset="0"/>
              </a:rPr>
              <a:t>pediatras</a:t>
            </a:r>
            <a:r>
              <a:rPr lang="es-ES" b="1" i="1" dirty="0" smtClean="0">
                <a:latin typeface="Calibri" pitchFamily="34" charset="0"/>
              </a:rPr>
              <a:t> titulados</a:t>
            </a:r>
            <a:r>
              <a:rPr lang="es-ES" dirty="0" smtClean="0">
                <a:latin typeface="Calibri" pitchFamily="34" charset="0"/>
              </a:rPr>
              <a:t>.</a:t>
            </a:r>
            <a:endParaRPr lang="es-UY" dirty="0">
              <a:latin typeface="Calibri" pitchFamily="34" charset="0"/>
            </a:endParaRPr>
          </a:p>
        </p:txBody>
      </p:sp>
      <p:graphicFrame>
        <p:nvGraphicFramePr>
          <p:cNvPr id="12" name="11 Tabla"/>
          <p:cNvGraphicFramePr>
            <a:graphicFrameLocks noGrp="1"/>
          </p:cNvGraphicFramePr>
          <p:nvPr/>
        </p:nvGraphicFramePr>
        <p:xfrm>
          <a:off x="1428728" y="3071810"/>
          <a:ext cx="6000793" cy="2568902"/>
        </p:xfrm>
        <a:graphic>
          <a:graphicData uri="http://schemas.openxmlformats.org/drawingml/2006/table">
            <a:tbl>
              <a:tblPr firstRow="1" bandRow="1">
                <a:tableStyleId>{00A15C55-8517-42AA-B614-E9B94910E393}</a:tableStyleId>
              </a:tblPr>
              <a:tblGrid>
                <a:gridCol w="2545989"/>
                <a:gridCol w="1727402"/>
                <a:gridCol w="1727402"/>
              </a:tblGrid>
              <a:tr h="1041702">
                <a:tc>
                  <a:txBody>
                    <a:bodyPr/>
                    <a:lstStyle/>
                    <a:p>
                      <a:endParaRPr lang="es-UY" dirty="0"/>
                    </a:p>
                  </a:txBody>
                  <a:tcPr anchor="ctr">
                    <a:noFill/>
                  </a:tcPr>
                </a:tc>
                <a:tc>
                  <a:txBody>
                    <a:bodyPr/>
                    <a:lstStyle/>
                    <a:p>
                      <a:pPr algn="ctr"/>
                      <a:r>
                        <a:rPr lang="es-ES" dirty="0" smtClean="0">
                          <a:solidFill>
                            <a:schemeClr val="tx1"/>
                          </a:solidFill>
                        </a:rPr>
                        <a:t>Según OPS*</a:t>
                      </a:r>
                    </a:p>
                    <a:p>
                      <a:pPr algn="ctr"/>
                      <a:r>
                        <a:rPr lang="es-ES" dirty="0" smtClean="0">
                          <a:solidFill>
                            <a:schemeClr val="tx1"/>
                          </a:solidFill>
                        </a:rPr>
                        <a:t>(2007)</a:t>
                      </a:r>
                      <a:endParaRPr lang="es-UY" dirty="0">
                        <a:solidFill>
                          <a:schemeClr val="tx1"/>
                        </a:solidFill>
                      </a:endParaRPr>
                    </a:p>
                  </a:txBody>
                  <a:tcPr anchor="ctr">
                    <a:solidFill>
                      <a:schemeClr val="accent1">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dirty="0" smtClean="0">
                          <a:solidFill>
                            <a:schemeClr val="tx1"/>
                          </a:solidFill>
                        </a:rPr>
                        <a:t>Estimación Equipos MORI</a:t>
                      </a:r>
                      <a:endParaRPr lang="es-UY" dirty="0">
                        <a:solidFill>
                          <a:schemeClr val="tx1"/>
                        </a:solidFill>
                      </a:endParaRPr>
                    </a:p>
                  </a:txBody>
                  <a:tcPr anchor="ctr">
                    <a:solidFill>
                      <a:schemeClr val="accent1">
                        <a:lumMod val="90000"/>
                      </a:schemeClr>
                    </a:solidFill>
                  </a:tcPr>
                </a:tc>
              </a:tr>
              <a:tr h="1527200">
                <a:tc>
                  <a:txBody>
                    <a:bodyPr/>
                    <a:lstStyle/>
                    <a:p>
                      <a:pPr algn="ctr"/>
                      <a:r>
                        <a:rPr lang="es-ES" sz="2800" b="1" dirty="0" smtClean="0">
                          <a:latin typeface="Calibri" pitchFamily="34" charset="0"/>
                        </a:rPr>
                        <a:t>Pediatras </a:t>
                      </a:r>
                    </a:p>
                    <a:p>
                      <a:pPr algn="ctr"/>
                      <a:r>
                        <a:rPr lang="es-ES" sz="2800" b="1" dirty="0" smtClean="0">
                          <a:latin typeface="Calibri" pitchFamily="34" charset="0"/>
                        </a:rPr>
                        <a:t>(titulados)</a:t>
                      </a:r>
                      <a:endParaRPr lang="es-UY" sz="2800" b="1" dirty="0">
                        <a:latin typeface="Calibri" pitchFamily="34" charset="0"/>
                      </a:endParaRPr>
                    </a:p>
                  </a:txBody>
                  <a:tcPr anchor="ctr"/>
                </a:tc>
                <a:tc>
                  <a:txBody>
                    <a:bodyPr/>
                    <a:lstStyle/>
                    <a:p>
                      <a:pPr algn="ctr" fontAlgn="b"/>
                      <a:r>
                        <a:rPr lang="es-UY" sz="2800" b="0" i="0" u="none" strike="noStrike" dirty="0" smtClean="0">
                          <a:solidFill>
                            <a:srgbClr val="000000"/>
                          </a:solidFill>
                          <a:latin typeface="Calibri" pitchFamily="34" charset="0"/>
                        </a:rPr>
                        <a:t>1.200</a:t>
                      </a:r>
                      <a:endParaRPr lang="es-UY" sz="2800" b="0" i="0" u="none" strike="noStrike" dirty="0">
                        <a:solidFill>
                          <a:srgbClr val="000000"/>
                        </a:solidFill>
                        <a:latin typeface="Calibri" pitchFamily="34" charset="0"/>
                      </a:endParaRPr>
                    </a:p>
                  </a:txBody>
                  <a:tcPr marL="9525" marR="9525" marT="9525" marB="0" anchor="ctr"/>
                </a:tc>
                <a:tc>
                  <a:txBody>
                    <a:bodyPr/>
                    <a:lstStyle/>
                    <a:p>
                      <a:pPr algn="ctr" fontAlgn="b"/>
                      <a:r>
                        <a:rPr lang="es-UY" sz="2800" b="1" i="0" u="none" strike="noStrike" dirty="0" smtClean="0">
                          <a:solidFill>
                            <a:srgbClr val="000000"/>
                          </a:solidFill>
                          <a:latin typeface="Calibri" pitchFamily="34" charset="0"/>
                        </a:rPr>
                        <a:t>1.350</a:t>
                      </a:r>
                      <a:endParaRPr lang="es-UY" sz="2800" b="1" i="0" u="none" strike="noStrike" dirty="0">
                        <a:solidFill>
                          <a:srgbClr val="000000"/>
                        </a:solidFill>
                        <a:latin typeface="Calibri" pitchFamily="34" charset="0"/>
                      </a:endParaRPr>
                    </a:p>
                  </a:txBody>
                  <a:tcPr marL="9525" marR="9525" marT="9525" marB="0" anchor="ctr"/>
                </a:tc>
              </a:tr>
            </a:tbl>
          </a:graphicData>
        </a:graphic>
      </p:graphicFrame>
      <p:sp>
        <p:nvSpPr>
          <p:cNvPr id="13" name="12 CuadroTexto"/>
          <p:cNvSpPr txBox="1"/>
          <p:nvPr/>
        </p:nvSpPr>
        <p:spPr>
          <a:xfrm>
            <a:off x="357158" y="6366711"/>
            <a:ext cx="8358246" cy="369332"/>
          </a:xfrm>
          <a:prstGeom prst="rect">
            <a:avLst/>
          </a:prstGeom>
          <a:noFill/>
        </p:spPr>
        <p:txBody>
          <a:bodyPr wrap="square" rtlCol="0">
            <a:spAutoFit/>
          </a:bodyPr>
          <a:lstStyle/>
          <a:p>
            <a:pPr algn="just">
              <a:spcBef>
                <a:spcPts val="600"/>
              </a:spcBef>
              <a:spcAft>
                <a:spcPts val="600"/>
              </a:spcAft>
            </a:pPr>
            <a:r>
              <a:rPr lang="es-ES" dirty="0" smtClean="0">
                <a:latin typeface="Calibri" pitchFamily="34" charset="0"/>
              </a:rPr>
              <a:t>*</a:t>
            </a:r>
            <a:r>
              <a:rPr lang="es-ES" sz="1200" dirty="0" smtClean="0">
                <a:latin typeface="Calibri" pitchFamily="34" charset="0"/>
              </a:rPr>
              <a:t> El estudio de OPS es del año 2007, pero la estimación de 1.200 pediatras es una proyección para 2012</a:t>
            </a:r>
            <a:endParaRPr lang="es-UY" sz="1200" dirty="0">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3"/>
          <p:cNvSpPr>
            <a:spLocks noGrp="1" noChangeArrowheads="1"/>
          </p:cNvSpPr>
          <p:nvPr>
            <p:ph type="title"/>
          </p:nvPr>
        </p:nvSpPr>
        <p:spPr>
          <a:xfrm>
            <a:off x="273045" y="142852"/>
            <a:ext cx="8286809"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Estimaciones: Cargos</a:t>
            </a:r>
            <a:endParaRPr lang="es-ES_tradnl" sz="2800" b="1" i="1"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357158" y="1142984"/>
            <a:ext cx="8358246" cy="1354217"/>
          </a:xfrm>
          <a:prstGeom prst="rect">
            <a:avLst/>
          </a:prstGeom>
          <a:noFill/>
        </p:spPr>
        <p:txBody>
          <a:bodyPr wrap="square" rtlCol="0">
            <a:spAutoFit/>
          </a:bodyPr>
          <a:lstStyle/>
          <a:p>
            <a:pPr algn="just">
              <a:spcBef>
                <a:spcPts val="600"/>
              </a:spcBef>
              <a:spcAft>
                <a:spcPts val="600"/>
              </a:spcAft>
            </a:pPr>
            <a:r>
              <a:rPr lang="es-ES" dirty="0" smtClean="0">
                <a:latin typeface="Calibri" pitchFamily="34" charset="0"/>
              </a:rPr>
              <a:t>El número de cargos de pediatras existentes en Uruguay actualmente es, según nuestras estimaciones, </a:t>
            </a:r>
            <a:r>
              <a:rPr lang="es-ES" b="1" dirty="0" smtClean="0">
                <a:latin typeface="Calibri" pitchFamily="34" charset="0"/>
              </a:rPr>
              <a:t>de 2.600 cargos.</a:t>
            </a:r>
          </a:p>
          <a:p>
            <a:pPr algn="just">
              <a:spcBef>
                <a:spcPts val="600"/>
              </a:spcBef>
              <a:spcAft>
                <a:spcPts val="600"/>
              </a:spcAft>
            </a:pPr>
            <a:r>
              <a:rPr lang="es-ES" dirty="0" smtClean="0">
                <a:latin typeface="Calibri" pitchFamily="34" charset="0"/>
              </a:rPr>
              <a:t>Estos cargos no estarían ocupados solamente por pediatras titulados, sino que habría aproximadamente  un 20% de los cargos ocupados por personas </a:t>
            </a:r>
            <a:r>
              <a:rPr lang="es-ES" b="1" dirty="0" smtClean="0">
                <a:latin typeface="Calibri" pitchFamily="34" charset="0"/>
              </a:rPr>
              <a:t>sin titulo de pediatra.</a:t>
            </a:r>
            <a:endParaRPr lang="es-UY" dirty="0">
              <a:latin typeface="Calibri" pitchFamily="34" charset="0"/>
            </a:endParaRPr>
          </a:p>
        </p:txBody>
      </p:sp>
      <p:graphicFrame>
        <p:nvGraphicFramePr>
          <p:cNvPr id="7" name="6 Tabla"/>
          <p:cNvGraphicFramePr>
            <a:graphicFrameLocks noGrp="1"/>
          </p:cNvGraphicFramePr>
          <p:nvPr/>
        </p:nvGraphicFramePr>
        <p:xfrm>
          <a:off x="857224" y="2928934"/>
          <a:ext cx="7286675" cy="3357587"/>
        </p:xfrm>
        <a:graphic>
          <a:graphicData uri="http://schemas.openxmlformats.org/drawingml/2006/table">
            <a:tbl>
              <a:tblPr firstRow="1" bandRow="1">
                <a:tableStyleId>{00A15C55-8517-42AA-B614-E9B94910E393}</a:tableStyleId>
              </a:tblPr>
              <a:tblGrid>
                <a:gridCol w="3091557"/>
                <a:gridCol w="2097559"/>
                <a:gridCol w="2097559"/>
              </a:tblGrid>
              <a:tr h="794679">
                <a:tc>
                  <a:txBody>
                    <a:bodyPr/>
                    <a:lstStyle/>
                    <a:p>
                      <a:endParaRPr lang="es-UY" sz="1700" dirty="0"/>
                    </a:p>
                  </a:txBody>
                  <a:tcPr anchor="ctr">
                    <a:noFill/>
                  </a:tcPr>
                </a:tc>
                <a:tc>
                  <a:txBody>
                    <a:bodyPr/>
                    <a:lstStyle/>
                    <a:p>
                      <a:pPr algn="ctr"/>
                      <a:r>
                        <a:rPr lang="es-UY" sz="1700" dirty="0" smtClean="0">
                          <a:solidFill>
                            <a:schemeClr val="tx1"/>
                          </a:solidFill>
                        </a:rPr>
                        <a:t>Médicos que ocupan cargos</a:t>
                      </a:r>
                      <a:r>
                        <a:rPr lang="es-UY" sz="1700" baseline="0" dirty="0" smtClean="0">
                          <a:solidFill>
                            <a:schemeClr val="tx1"/>
                          </a:solidFill>
                        </a:rPr>
                        <a:t> de Pediatras</a:t>
                      </a:r>
                      <a:endParaRPr lang="es-UY" sz="1700" dirty="0">
                        <a:solidFill>
                          <a:schemeClr val="tx1"/>
                        </a:solidFill>
                      </a:endParaRPr>
                    </a:p>
                  </a:txBody>
                  <a:tcPr anchor="ctr">
                    <a:solidFill>
                      <a:schemeClr val="accent1">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UY" sz="1700" dirty="0" smtClean="0">
                          <a:solidFill>
                            <a:schemeClr val="tx1"/>
                          </a:solidFill>
                        </a:rPr>
                        <a:t>Cantidad de Cargos de Pediatras</a:t>
                      </a:r>
                      <a:endParaRPr lang="es-UY" sz="1700" dirty="0">
                        <a:solidFill>
                          <a:schemeClr val="tx1"/>
                        </a:solidFill>
                      </a:endParaRPr>
                    </a:p>
                  </a:txBody>
                  <a:tcPr anchor="ctr">
                    <a:solidFill>
                      <a:srgbClr val="92D050"/>
                    </a:solidFill>
                  </a:tcPr>
                </a:tc>
              </a:tr>
              <a:tr h="640727">
                <a:tc>
                  <a:txBody>
                    <a:bodyPr/>
                    <a:lstStyle/>
                    <a:p>
                      <a:pPr algn="ctr"/>
                      <a:r>
                        <a:rPr lang="es-UY" sz="1700" b="1" dirty="0" smtClean="0">
                          <a:latin typeface="Calibri" pitchFamily="34" charset="0"/>
                        </a:rPr>
                        <a:t>Pediatras (titulados)</a:t>
                      </a:r>
                      <a:endParaRPr lang="es-UY" sz="1700" b="1" dirty="0">
                        <a:latin typeface="Calibri" pitchFamily="34" charset="0"/>
                      </a:endParaRPr>
                    </a:p>
                  </a:txBody>
                  <a:tcPr anchor="ctr"/>
                </a:tc>
                <a:tc>
                  <a:txBody>
                    <a:bodyPr/>
                    <a:lstStyle/>
                    <a:p>
                      <a:pPr algn="ctr" fontAlgn="b"/>
                      <a:r>
                        <a:rPr lang="es-UY" sz="2000" b="0" i="0" u="none" strike="noStrike" dirty="0" smtClean="0">
                          <a:solidFill>
                            <a:srgbClr val="000000"/>
                          </a:solidFill>
                          <a:latin typeface="Calibri" pitchFamily="34" charset="0"/>
                        </a:rPr>
                        <a:t>1.350</a:t>
                      </a:r>
                      <a:endParaRPr lang="es-UY" sz="2000" b="0" i="0" u="none" strike="noStrike" dirty="0">
                        <a:solidFill>
                          <a:srgbClr val="000000"/>
                        </a:solidFill>
                        <a:latin typeface="Calibri" pitchFamily="34" charset="0"/>
                      </a:endParaRPr>
                    </a:p>
                  </a:txBody>
                  <a:tcPr marL="9525" marR="9525" marT="9525" marB="0" anchor="ctr"/>
                </a:tc>
                <a:tc>
                  <a:txBody>
                    <a:bodyPr/>
                    <a:lstStyle/>
                    <a:p>
                      <a:pPr algn="ctr" fontAlgn="b"/>
                      <a:r>
                        <a:rPr lang="es-UY" sz="2000" b="0" i="0" u="none" strike="noStrike" dirty="0" smtClean="0">
                          <a:solidFill>
                            <a:srgbClr val="000000"/>
                          </a:solidFill>
                          <a:latin typeface="Calibri" pitchFamily="34" charset="0"/>
                        </a:rPr>
                        <a:t>2.150</a:t>
                      </a:r>
                      <a:endParaRPr lang="es-UY" sz="2000" b="0" i="0" u="none" strike="noStrike" dirty="0">
                        <a:solidFill>
                          <a:srgbClr val="000000"/>
                        </a:solidFill>
                        <a:latin typeface="Calibri" pitchFamily="34" charset="0"/>
                      </a:endParaRPr>
                    </a:p>
                  </a:txBody>
                  <a:tcPr marL="9525" marR="9525" marT="9525" marB="0" anchor="ctr"/>
                </a:tc>
              </a:tr>
              <a:tr h="640727">
                <a:tc>
                  <a:txBody>
                    <a:bodyPr/>
                    <a:lstStyle/>
                    <a:p>
                      <a:pPr algn="ctr"/>
                      <a:r>
                        <a:rPr lang="es-UY" sz="1700" b="1" dirty="0" smtClean="0">
                          <a:latin typeface="Calibri" pitchFamily="34" charset="0"/>
                        </a:rPr>
                        <a:t>Estudiantes de Pediatría</a:t>
                      </a:r>
                      <a:endParaRPr lang="es-UY" sz="1700" b="1" dirty="0">
                        <a:latin typeface="Calibri" pitchFamily="34" charset="0"/>
                      </a:endParaRPr>
                    </a:p>
                  </a:txBody>
                  <a:tcPr anchor="ctr"/>
                </a:tc>
                <a:tc>
                  <a:txBody>
                    <a:bodyPr/>
                    <a:lstStyle/>
                    <a:p>
                      <a:pPr algn="ctr" fontAlgn="b"/>
                      <a:r>
                        <a:rPr lang="es-UY" sz="2000" b="0" i="0" u="none" strike="noStrike" dirty="0" smtClean="0">
                          <a:solidFill>
                            <a:srgbClr val="000000"/>
                          </a:solidFill>
                          <a:latin typeface="Calibri" pitchFamily="34" charset="0"/>
                        </a:rPr>
                        <a:t>280</a:t>
                      </a:r>
                      <a:endParaRPr lang="es-UY" sz="2000" b="0" i="0" u="none" strike="noStrike" dirty="0">
                        <a:solidFill>
                          <a:srgbClr val="000000"/>
                        </a:solidFill>
                        <a:latin typeface="Calibri" pitchFamily="34" charset="0"/>
                      </a:endParaRPr>
                    </a:p>
                  </a:txBody>
                  <a:tcPr marL="9525" marR="9525" marT="9525" marB="0" anchor="ctr"/>
                </a:tc>
                <a:tc>
                  <a:txBody>
                    <a:bodyPr/>
                    <a:lstStyle/>
                    <a:p>
                      <a:pPr algn="ctr" fontAlgn="b"/>
                      <a:r>
                        <a:rPr lang="es-UY" sz="2000" b="0" i="0" u="none" strike="noStrike" dirty="0" smtClean="0">
                          <a:solidFill>
                            <a:srgbClr val="000000"/>
                          </a:solidFill>
                          <a:latin typeface="Calibri" pitchFamily="34" charset="0"/>
                        </a:rPr>
                        <a:t>300</a:t>
                      </a:r>
                      <a:endParaRPr lang="es-UY" sz="2000" b="0" i="0" u="none" strike="noStrike" dirty="0">
                        <a:solidFill>
                          <a:srgbClr val="000000"/>
                        </a:solidFill>
                        <a:latin typeface="Calibri" pitchFamily="34" charset="0"/>
                      </a:endParaRPr>
                    </a:p>
                  </a:txBody>
                  <a:tcPr marL="9525" marR="9525" marT="9525" marB="0" anchor="ctr"/>
                </a:tc>
              </a:tr>
              <a:tr h="640727">
                <a:tc>
                  <a:txBody>
                    <a:bodyPr/>
                    <a:lstStyle/>
                    <a:p>
                      <a:pPr algn="ctr"/>
                      <a:r>
                        <a:rPr lang="es-UY" sz="1700" b="1" dirty="0" smtClean="0">
                          <a:latin typeface="Calibri" pitchFamily="34" charset="0"/>
                        </a:rPr>
                        <a:t>Ejercen como Pediatras</a:t>
                      </a:r>
                    </a:p>
                    <a:p>
                      <a:pPr algn="ctr"/>
                      <a:r>
                        <a:rPr lang="es-UY" sz="1700" b="1" dirty="0" smtClean="0">
                          <a:latin typeface="Calibri" pitchFamily="34" charset="0"/>
                        </a:rPr>
                        <a:t>No titulados</a:t>
                      </a:r>
                      <a:endParaRPr lang="es-UY" sz="1700" b="1" dirty="0">
                        <a:latin typeface="Calibri" pitchFamily="34" charset="0"/>
                      </a:endParaRPr>
                    </a:p>
                  </a:txBody>
                  <a:tcPr anchor="ctr"/>
                </a:tc>
                <a:tc>
                  <a:txBody>
                    <a:bodyPr/>
                    <a:lstStyle/>
                    <a:p>
                      <a:pPr algn="ctr" fontAlgn="b"/>
                      <a:r>
                        <a:rPr lang="es-UY" sz="2000" b="0" i="0" u="none" strike="noStrike" dirty="0" smtClean="0">
                          <a:solidFill>
                            <a:srgbClr val="000000"/>
                          </a:solidFill>
                          <a:latin typeface="Calibri" pitchFamily="34" charset="0"/>
                        </a:rPr>
                        <a:t>70</a:t>
                      </a:r>
                      <a:endParaRPr lang="es-UY" sz="2000" b="0" i="0" u="none" strike="noStrike" dirty="0">
                        <a:solidFill>
                          <a:srgbClr val="000000"/>
                        </a:solidFill>
                        <a:latin typeface="Calibri" pitchFamily="34" charset="0"/>
                      </a:endParaRPr>
                    </a:p>
                  </a:txBody>
                  <a:tcPr marL="9525" marR="9525" marT="9525" marB="0" anchor="ctr"/>
                </a:tc>
                <a:tc>
                  <a:txBody>
                    <a:bodyPr/>
                    <a:lstStyle/>
                    <a:p>
                      <a:pPr algn="ctr" fontAlgn="b"/>
                      <a:r>
                        <a:rPr lang="es-UY" sz="2000" b="0" i="0" u="none" strike="noStrike" dirty="0" smtClean="0">
                          <a:solidFill>
                            <a:srgbClr val="000000"/>
                          </a:solidFill>
                          <a:latin typeface="Calibri" pitchFamily="34" charset="0"/>
                        </a:rPr>
                        <a:t>150</a:t>
                      </a:r>
                      <a:endParaRPr lang="es-UY" sz="2000" b="0" i="0" u="none" strike="noStrike" dirty="0">
                        <a:solidFill>
                          <a:srgbClr val="000000"/>
                        </a:solidFill>
                        <a:latin typeface="Calibri" pitchFamily="34" charset="0"/>
                      </a:endParaRPr>
                    </a:p>
                  </a:txBody>
                  <a:tcPr marL="9525" marR="9525" marT="9525" marB="0" anchor="ctr"/>
                </a:tc>
              </a:tr>
              <a:tr h="640727">
                <a:tc>
                  <a:txBody>
                    <a:bodyPr/>
                    <a:lstStyle/>
                    <a:p>
                      <a:pPr algn="ctr"/>
                      <a:endParaRPr lang="es-UY" sz="1700" b="1" dirty="0">
                        <a:latin typeface="Calibri" pitchFamily="34" charset="0"/>
                      </a:endParaRPr>
                    </a:p>
                  </a:txBody>
                  <a:tcPr anchor="ctr">
                    <a:noFill/>
                  </a:tcPr>
                </a:tc>
                <a:tc>
                  <a:txBody>
                    <a:bodyPr/>
                    <a:lstStyle/>
                    <a:p>
                      <a:pPr algn="ctr" fontAlgn="b"/>
                      <a:r>
                        <a:rPr lang="es-UY" sz="2800" b="1" i="0" u="none" strike="noStrike" dirty="0" smtClean="0">
                          <a:solidFill>
                            <a:srgbClr val="000000"/>
                          </a:solidFill>
                          <a:latin typeface="Calibri" pitchFamily="34" charset="0"/>
                        </a:rPr>
                        <a:t>1.700</a:t>
                      </a:r>
                      <a:endParaRPr lang="es-UY" sz="2800" b="1" i="0" u="none" strike="noStrike" dirty="0">
                        <a:solidFill>
                          <a:srgbClr val="000000"/>
                        </a:solidFill>
                        <a:latin typeface="Calibri" pitchFamily="34" charset="0"/>
                      </a:endParaRPr>
                    </a:p>
                  </a:txBody>
                  <a:tcPr marL="9525" marR="9525" marT="9525" marB="0" anchor="ctr"/>
                </a:tc>
                <a:tc>
                  <a:txBody>
                    <a:bodyPr/>
                    <a:lstStyle/>
                    <a:p>
                      <a:pPr algn="ctr" fontAlgn="b"/>
                      <a:r>
                        <a:rPr lang="es-UY" sz="2800" b="1" i="0" u="none" strike="noStrike" dirty="0" smtClean="0">
                          <a:solidFill>
                            <a:srgbClr val="000000"/>
                          </a:solidFill>
                          <a:latin typeface="Calibri" pitchFamily="34" charset="0"/>
                        </a:rPr>
                        <a:t>2.600</a:t>
                      </a:r>
                      <a:endParaRPr lang="es-UY" sz="2800" b="1" i="0" u="none" strike="noStrike" dirty="0">
                        <a:solidFill>
                          <a:srgbClr val="000000"/>
                        </a:solidFill>
                        <a:latin typeface="Calibri" pitchFamily="34" charset="0"/>
                      </a:endParaRPr>
                    </a:p>
                  </a:txBody>
                  <a:tcPr marL="9525" marR="9525" marT="9525" marB="0" anchor="ct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CuadroTexto"/>
          <p:cNvSpPr txBox="1"/>
          <p:nvPr/>
        </p:nvSpPr>
        <p:spPr>
          <a:xfrm>
            <a:off x="71406" y="6477206"/>
            <a:ext cx="2928959"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142852"/>
            <a:ext cx="8286809"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Cargos Alta Dedicación</a:t>
            </a:r>
            <a:endParaRPr lang="es-ES_tradnl" sz="2800" b="1" i="1"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6 Gráfico"/>
          <p:cNvGraphicFramePr/>
          <p:nvPr/>
        </p:nvGraphicFramePr>
        <p:xfrm>
          <a:off x="273045" y="1857364"/>
          <a:ext cx="8358246" cy="4214842"/>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9 Conector recto"/>
          <p:cNvCxnSpPr/>
          <p:nvPr/>
        </p:nvCxnSpPr>
        <p:spPr bwMode="auto">
          <a:xfrm rot="5400000">
            <a:off x="6037273" y="3583453"/>
            <a:ext cx="2786082" cy="1588"/>
          </a:xfrm>
          <a:prstGeom prst="line">
            <a:avLst/>
          </a:prstGeom>
          <a:noFill/>
          <a:ln w="12700" cap="flat" cmpd="sng" algn="ctr">
            <a:solidFill>
              <a:schemeClr val="tx1"/>
            </a:solidFill>
            <a:prstDash val="solid"/>
            <a:round/>
            <a:headEnd type="none" w="med" len="med"/>
            <a:tailEnd type="none" w="med" len="med"/>
          </a:ln>
          <a:effectLst/>
        </p:spPr>
      </p:cxnSp>
      <p:sp>
        <p:nvSpPr>
          <p:cNvPr id="12" name="11 CuadroTexto"/>
          <p:cNvSpPr txBox="1"/>
          <p:nvPr/>
        </p:nvSpPr>
        <p:spPr>
          <a:xfrm>
            <a:off x="1071538" y="1559470"/>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Sexo</a:t>
            </a:r>
            <a:endParaRPr lang="es-ES" b="1" dirty="0">
              <a:solidFill>
                <a:schemeClr val="tx1"/>
              </a:solidFill>
            </a:endParaRPr>
          </a:p>
        </p:txBody>
      </p:sp>
      <p:sp>
        <p:nvSpPr>
          <p:cNvPr id="14" name="13 CuadroTexto"/>
          <p:cNvSpPr txBox="1"/>
          <p:nvPr/>
        </p:nvSpPr>
        <p:spPr>
          <a:xfrm>
            <a:off x="4647367" y="1559470"/>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Edad</a:t>
            </a:r>
            <a:endParaRPr lang="es-ES" b="1" dirty="0">
              <a:solidFill>
                <a:schemeClr val="tx1"/>
              </a:solidFill>
            </a:endParaRPr>
          </a:p>
        </p:txBody>
      </p:sp>
      <p:cxnSp>
        <p:nvCxnSpPr>
          <p:cNvPr id="15" name="14 Conector recto"/>
          <p:cNvCxnSpPr/>
          <p:nvPr/>
        </p:nvCxnSpPr>
        <p:spPr bwMode="auto">
          <a:xfrm rot="5400000">
            <a:off x="1393803" y="3582659"/>
            <a:ext cx="2786082" cy="1588"/>
          </a:xfrm>
          <a:prstGeom prst="line">
            <a:avLst/>
          </a:prstGeom>
          <a:noFill/>
          <a:ln w="12700" cap="flat" cmpd="sng" algn="ctr">
            <a:solidFill>
              <a:schemeClr val="tx1"/>
            </a:solidFill>
            <a:prstDash val="solid"/>
            <a:round/>
            <a:headEnd type="none" w="med" len="med"/>
            <a:tailEnd type="none" w="med" len="med"/>
          </a:ln>
          <a:effectLst/>
        </p:spPr>
      </p:cxnSp>
      <p:sp>
        <p:nvSpPr>
          <p:cNvPr id="16" name="15 CuadroTexto"/>
          <p:cNvSpPr txBox="1"/>
          <p:nvPr/>
        </p:nvSpPr>
        <p:spPr>
          <a:xfrm>
            <a:off x="7504887" y="1571612"/>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TOTAL</a:t>
            </a:r>
            <a:endParaRPr lang="es-ES" b="1" dirty="0">
              <a:solidFill>
                <a:schemeClr val="tx1"/>
              </a:solidFill>
            </a:endParaRPr>
          </a:p>
        </p:txBody>
      </p:sp>
      <p:sp>
        <p:nvSpPr>
          <p:cNvPr id="17" name="16 CuadroTexto"/>
          <p:cNvSpPr txBox="1"/>
          <p:nvPr/>
        </p:nvSpPr>
        <p:spPr>
          <a:xfrm>
            <a:off x="71406" y="6215082"/>
            <a:ext cx="5643602" cy="261610"/>
          </a:xfrm>
          <a:prstGeom prst="rect">
            <a:avLst/>
          </a:prstGeom>
          <a:noFill/>
        </p:spPr>
        <p:txBody>
          <a:bodyPr wrap="square" rtlCol="0">
            <a:spAutoFit/>
          </a:bodyPr>
          <a:lstStyle/>
          <a:p>
            <a:r>
              <a:rPr lang="es-ES" sz="1100" dirty="0" smtClean="0">
                <a:latin typeface="Calibri" pitchFamily="34" charset="0"/>
              </a:rPr>
              <a:t>P32 – Hablando sobre los cargos de alta dedicación… Que prefiere usted? Prefiere…</a:t>
            </a:r>
            <a:endParaRPr lang="es-UY" sz="1100" dirty="0">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285720" y="2428868"/>
            <a:ext cx="8429625" cy="1399742"/>
          </a:xfrm>
          <a:prstGeom prst="rect">
            <a:avLst/>
          </a:prstGeom>
          <a:noFill/>
          <a:ln w="9525">
            <a:noFill/>
            <a:miter lim="800000"/>
            <a:headEnd/>
            <a:tailEnd/>
          </a:ln>
        </p:spPr>
        <p:txBody>
          <a:bodyPr>
            <a:spAutoFit/>
          </a:bodyPr>
          <a:lstStyle/>
          <a:p>
            <a:pPr algn="just" defTabSz="895350" eaLnBrk="0" hangingPunct="0">
              <a:lnSpc>
                <a:spcPct val="120000"/>
              </a:lnSpc>
              <a:spcBef>
                <a:spcPts val="600"/>
              </a:spcBef>
              <a:spcAft>
                <a:spcPts val="600"/>
              </a:spcAft>
              <a:buClr>
                <a:schemeClr val="hlink"/>
              </a:buClr>
            </a:pPr>
            <a:r>
              <a:rPr lang="es-ES" dirty="0" smtClean="0">
                <a:latin typeface="Tahoma" pitchFamily="34" charset="0"/>
                <a:ea typeface="Tahoma" pitchFamily="34" charset="0"/>
                <a:cs typeface="Tahoma" pitchFamily="34" charset="0"/>
              </a:rPr>
              <a:t>Obtener información </a:t>
            </a:r>
            <a:r>
              <a:rPr lang="es-ES" dirty="0">
                <a:latin typeface="Tahoma" pitchFamily="34" charset="0"/>
                <a:ea typeface="Tahoma" pitchFamily="34" charset="0"/>
                <a:cs typeface="Tahoma" pitchFamily="34" charset="0"/>
              </a:rPr>
              <a:t>sobre el mercado de trabajo de la pediatría en Uruguay y las condiciones laborales de los médicos pediatras, aportando </a:t>
            </a:r>
            <a:r>
              <a:rPr lang="es-ES" dirty="0" smtClean="0">
                <a:latin typeface="Tahoma" pitchFamily="34" charset="0"/>
                <a:ea typeface="Tahoma" pitchFamily="34" charset="0"/>
                <a:cs typeface="Tahoma" pitchFamily="34" charset="0"/>
              </a:rPr>
              <a:t>así, </a:t>
            </a:r>
            <a:r>
              <a:rPr lang="es-ES" dirty="0">
                <a:latin typeface="Tahoma" pitchFamily="34" charset="0"/>
                <a:ea typeface="Tahoma" pitchFamily="34" charset="0"/>
                <a:cs typeface="Tahoma" pitchFamily="34" charset="0"/>
              </a:rPr>
              <a:t>elementos </a:t>
            </a:r>
            <a:r>
              <a:rPr lang="es-ES" dirty="0" smtClean="0">
                <a:latin typeface="Tahoma" pitchFamily="34" charset="0"/>
                <a:ea typeface="Tahoma" pitchFamily="34" charset="0"/>
                <a:cs typeface="Tahoma" pitchFamily="34" charset="0"/>
              </a:rPr>
              <a:t>que </a:t>
            </a:r>
            <a:r>
              <a:rPr lang="es-ES" dirty="0">
                <a:latin typeface="Tahoma" pitchFamily="34" charset="0"/>
                <a:ea typeface="Tahoma" pitchFamily="34" charset="0"/>
                <a:cs typeface="Tahoma" pitchFamily="34" charset="0"/>
              </a:rPr>
              <a:t>sean </a:t>
            </a:r>
            <a:r>
              <a:rPr lang="es-ES" dirty="0" smtClean="0">
                <a:latin typeface="Tahoma" pitchFamily="34" charset="0"/>
                <a:ea typeface="Tahoma" pitchFamily="34" charset="0"/>
                <a:cs typeface="Tahoma" pitchFamily="34" charset="0"/>
              </a:rPr>
              <a:t>útiles, </a:t>
            </a:r>
            <a:r>
              <a:rPr lang="es-ES" dirty="0">
                <a:latin typeface="Tahoma" pitchFamily="34" charset="0"/>
                <a:ea typeface="Tahoma" pitchFamily="34" charset="0"/>
                <a:cs typeface="Tahoma" pitchFamily="34" charset="0"/>
              </a:rPr>
              <a:t>para el desarrollo de políticas tendientes a mejorar la calidad del trabajo en pediatría</a:t>
            </a:r>
            <a:r>
              <a:rPr lang="es-ES" dirty="0" smtClean="0">
                <a:latin typeface="Tahoma" pitchFamily="34" charset="0"/>
                <a:ea typeface="Tahoma" pitchFamily="34" charset="0"/>
                <a:cs typeface="Tahoma" pitchFamily="34" charset="0"/>
              </a:rPr>
              <a:t>.</a:t>
            </a:r>
            <a:endParaRPr lang="es-ES" dirty="0">
              <a:latin typeface="Tahoma" pitchFamily="34" charset="0"/>
              <a:ea typeface="Tahoma" pitchFamily="34" charset="0"/>
              <a:cs typeface="Tahoma" pitchFamily="34" charset="0"/>
            </a:endParaRPr>
          </a:p>
        </p:txBody>
      </p:sp>
      <p:sp>
        <p:nvSpPr>
          <p:cNvPr id="355331" name="Rectangle 3"/>
          <p:cNvSpPr>
            <a:spLocks noGrp="1" noChangeArrowheads="1"/>
          </p:cNvSpPr>
          <p:nvPr>
            <p:ph type="title" idx="4294967295"/>
          </p:nvPr>
        </p:nvSpPr>
        <p:spPr>
          <a:xfrm>
            <a:off x="273050" y="507984"/>
            <a:ext cx="3656013" cy="635000"/>
          </a:xfrm>
        </p:spPr>
        <p:txBody>
          <a:bodyPr/>
          <a:lstStyle/>
          <a:p>
            <a:pPr algn="l"/>
            <a:r>
              <a:rPr lang="es-ES_tradnl" sz="2800" dirty="0">
                <a:solidFill>
                  <a:srgbClr val="FF6600"/>
                </a:solidFill>
              </a:rPr>
              <a:t>Objetivos Generales</a:t>
            </a:r>
          </a:p>
        </p:txBody>
      </p:sp>
      <p:cxnSp>
        <p:nvCxnSpPr>
          <p:cNvPr id="7" name="6 Conector recto"/>
          <p:cNvCxnSpPr/>
          <p:nvPr/>
        </p:nvCxnSpPr>
        <p:spPr>
          <a:xfrm>
            <a:off x="369888" y="1284272"/>
            <a:ext cx="834548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7 Conector recto"/>
          <p:cNvCxnSpPr/>
          <p:nvPr/>
        </p:nvCxnSpPr>
        <p:spPr>
          <a:xfrm>
            <a:off x="785813" y="4284663"/>
            <a:ext cx="77168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6979" name="Rectangle 3"/>
          <p:cNvSpPr>
            <a:spLocks noChangeArrowheads="1"/>
          </p:cNvSpPr>
          <p:nvPr/>
        </p:nvSpPr>
        <p:spPr bwMode="auto">
          <a:xfrm>
            <a:off x="3429000" y="3500438"/>
            <a:ext cx="5143500" cy="785812"/>
          </a:xfrm>
          <a:prstGeom prst="rect">
            <a:avLst/>
          </a:prstGeom>
          <a:noFill/>
          <a:ln w="9525">
            <a:noFill/>
            <a:miter lim="800000"/>
            <a:headEnd/>
            <a:tailEnd/>
          </a:ln>
        </p:spPr>
        <p:txBody>
          <a:bodyPr anchor="ctr"/>
          <a:lstStyle/>
          <a:p>
            <a:pPr algn="r"/>
            <a:r>
              <a:rPr lang="es-ES_tradnl" sz="3200" b="1">
                <a:solidFill>
                  <a:srgbClr val="FF6600"/>
                </a:solidFill>
                <a:latin typeface="Calibri" pitchFamily="34" charset="0"/>
              </a:rPr>
              <a:t>Principales Resultados</a:t>
            </a:r>
          </a:p>
        </p:txBody>
      </p:sp>
      <p:pic>
        <p:nvPicPr>
          <p:cNvPr id="126980" name="Picture 4" descr="Logo SUP"/>
          <p:cNvPicPr>
            <a:picLocks noChangeAspect="1" noChangeArrowheads="1"/>
          </p:cNvPicPr>
          <p:nvPr/>
        </p:nvPicPr>
        <p:blipFill>
          <a:blip r:embed="rId3" cstate="print"/>
          <a:srcRect/>
          <a:stretch>
            <a:fillRect/>
          </a:stretch>
        </p:blipFill>
        <p:spPr bwMode="auto">
          <a:xfrm>
            <a:off x="687388" y="1917700"/>
            <a:ext cx="1652587" cy="2159000"/>
          </a:xfrm>
          <a:prstGeom prst="rect">
            <a:avLst/>
          </a:prstGeom>
          <a:noFill/>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CuadroTexto"/>
          <p:cNvSpPr txBox="1"/>
          <p:nvPr/>
        </p:nvSpPr>
        <p:spPr>
          <a:xfrm>
            <a:off x="71406" y="6237942"/>
            <a:ext cx="8715436" cy="270074"/>
          </a:xfrm>
          <a:prstGeom prst="rect">
            <a:avLst/>
          </a:prstGeom>
          <a:noFill/>
        </p:spPr>
        <p:txBody>
          <a:bodyPr wrap="square" rtlCol="0">
            <a:spAutoFit/>
          </a:bodyPr>
          <a:lstStyle/>
          <a:p>
            <a:r>
              <a:rPr lang="es-ES" sz="1100" dirty="0" smtClean="0">
                <a:latin typeface="Calibri" pitchFamily="34" charset="0"/>
              </a:rPr>
              <a:t>P8. ¿Cuántos empleos tiene? Le pido que considere los remunerados, los no remunerados, el ejercicio libre de la profesión, etc. </a:t>
            </a:r>
            <a:endParaRPr lang="es-UY" sz="1100" dirty="0">
              <a:latin typeface="Calibri" pitchFamily="34" charset="0"/>
            </a:endParaRPr>
          </a:p>
        </p:txBody>
      </p:sp>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142852"/>
            <a:ext cx="579915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Cantidad de Empleos</a:t>
            </a:r>
            <a:endParaRPr lang="es-ES_tradnl" sz="28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17 Gráfico"/>
          <p:cNvGraphicFramePr/>
          <p:nvPr/>
        </p:nvGraphicFramePr>
        <p:xfrm>
          <a:off x="214282" y="1500174"/>
          <a:ext cx="5286412" cy="45720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8 Tabla"/>
          <p:cNvGraphicFramePr>
            <a:graphicFrameLocks noGrp="1"/>
          </p:cNvGraphicFramePr>
          <p:nvPr/>
        </p:nvGraphicFramePr>
        <p:xfrm>
          <a:off x="5715008" y="1857364"/>
          <a:ext cx="2228570" cy="3507288"/>
        </p:xfrm>
        <a:graphic>
          <a:graphicData uri="http://schemas.openxmlformats.org/drawingml/2006/table">
            <a:tbl>
              <a:tblPr firstRow="1" bandRow="1">
                <a:tableStyleId>{00A15C55-8517-42AA-B614-E9B94910E393}</a:tableStyleId>
              </a:tblPr>
              <a:tblGrid>
                <a:gridCol w="2228570"/>
              </a:tblGrid>
              <a:tr h="1528975">
                <a:tc>
                  <a:txBody>
                    <a:bodyPr/>
                    <a:lstStyle/>
                    <a:p>
                      <a:pPr algn="ctr" fontAlgn="b"/>
                      <a:r>
                        <a:rPr lang="es-UY" sz="2400" b="1" i="0" u="none" strike="noStrike" dirty="0" smtClean="0">
                          <a:solidFill>
                            <a:schemeClr val="tx1"/>
                          </a:solidFill>
                          <a:latin typeface="Calibri" pitchFamily="34" charset="0"/>
                        </a:rPr>
                        <a:t>Promedio de Empleos</a:t>
                      </a:r>
                    </a:p>
                    <a:p>
                      <a:pPr algn="ctr" fontAlgn="b"/>
                      <a:r>
                        <a:rPr lang="es-UY" sz="2400" b="1" i="0" u="none" strike="noStrike" baseline="0" dirty="0" smtClean="0">
                          <a:solidFill>
                            <a:schemeClr val="tx1"/>
                          </a:solidFill>
                          <a:latin typeface="Calibri" pitchFamily="34" charset="0"/>
                        </a:rPr>
                        <a:t>(Total Pediatras)</a:t>
                      </a:r>
                      <a:endParaRPr lang="es-UY" sz="2400" b="1" i="0" u="none" strike="noStrike" dirty="0">
                        <a:solidFill>
                          <a:schemeClr val="tx1"/>
                        </a:solidFill>
                        <a:latin typeface="Calibri" pitchFamily="34" charset="0"/>
                      </a:endParaRPr>
                    </a:p>
                  </a:txBody>
                  <a:tcPr marL="9525" marR="9525" marT="9525" marB="0" anchor="ctr">
                    <a:noFill/>
                  </a:tcPr>
                </a:tc>
              </a:tr>
              <a:tr h="1978313">
                <a:tc>
                  <a:txBody>
                    <a:bodyPr/>
                    <a:lstStyle/>
                    <a:p>
                      <a:pPr marL="72000" algn="ctr" fontAlgn="b"/>
                      <a:r>
                        <a:rPr lang="es-ES" sz="5400" b="1" i="0" u="none" strike="noStrike" dirty="0" smtClean="0">
                          <a:solidFill>
                            <a:srgbClr val="000000"/>
                          </a:solidFill>
                          <a:latin typeface="Calibri"/>
                        </a:rPr>
                        <a:t>3.14</a:t>
                      </a:r>
                      <a:endParaRPr lang="es-ES" sz="5400" b="1" i="0" u="none" strike="noStrike" dirty="0">
                        <a:solidFill>
                          <a:srgbClr val="000000"/>
                        </a:solidFill>
                        <a:latin typeface="Calibri"/>
                      </a:endParaRPr>
                    </a:p>
                  </a:txBody>
                  <a:tcPr marL="9525" marR="9525" marT="9525" marB="0" anchor="ct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CuadroTexto"/>
          <p:cNvSpPr txBox="1"/>
          <p:nvPr/>
        </p:nvSpPr>
        <p:spPr>
          <a:xfrm>
            <a:off x="71406" y="6237942"/>
            <a:ext cx="8715436" cy="270074"/>
          </a:xfrm>
          <a:prstGeom prst="rect">
            <a:avLst/>
          </a:prstGeom>
          <a:noFill/>
        </p:spPr>
        <p:txBody>
          <a:bodyPr wrap="square" rtlCol="0">
            <a:spAutoFit/>
          </a:bodyPr>
          <a:lstStyle/>
          <a:p>
            <a:r>
              <a:rPr lang="es-ES" sz="1100" dirty="0" smtClean="0">
                <a:latin typeface="Calibri" pitchFamily="34" charset="0"/>
              </a:rPr>
              <a:t>P8. ¿Cuántos empleos tiene? Le pido que considere los remunerados, los no remunerados, el ejercicio libre de la profesión, etc. </a:t>
            </a:r>
            <a:endParaRPr lang="es-UY" sz="1100" dirty="0">
              <a:latin typeface="Calibri" pitchFamily="34" charset="0"/>
            </a:endParaRPr>
          </a:p>
        </p:txBody>
      </p:sp>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cxnSp>
        <p:nvCxnSpPr>
          <p:cNvPr id="8" name="7 Conector recto"/>
          <p:cNvCxnSpPr/>
          <p:nvPr/>
        </p:nvCxnSpPr>
        <p:spPr bwMode="auto">
          <a:xfrm rot="5400000">
            <a:off x="1393803" y="3607595"/>
            <a:ext cx="2786082" cy="1588"/>
          </a:xfrm>
          <a:prstGeom prst="line">
            <a:avLst/>
          </a:prstGeom>
          <a:noFill/>
          <a:ln w="12700" cap="flat" cmpd="sng" algn="ctr">
            <a:solidFill>
              <a:schemeClr val="tx1"/>
            </a:solidFill>
            <a:prstDash val="solid"/>
            <a:round/>
            <a:headEnd type="none" w="med" len="med"/>
            <a:tailEnd type="none" w="med" len="med"/>
          </a:ln>
          <a:effectLst/>
        </p:spPr>
      </p:cxnSp>
      <p:cxnSp>
        <p:nvCxnSpPr>
          <p:cNvPr id="13" name="12 Conector recto"/>
          <p:cNvCxnSpPr/>
          <p:nvPr/>
        </p:nvCxnSpPr>
        <p:spPr bwMode="auto">
          <a:xfrm rot="5400000">
            <a:off x="6107122" y="3606801"/>
            <a:ext cx="2786082" cy="1588"/>
          </a:xfrm>
          <a:prstGeom prst="line">
            <a:avLst/>
          </a:prstGeom>
          <a:noFill/>
          <a:ln w="12700" cap="flat" cmpd="sng" algn="ctr">
            <a:solidFill>
              <a:schemeClr val="tx1"/>
            </a:solidFill>
            <a:prstDash val="solid"/>
            <a:round/>
            <a:headEnd type="none" w="med" len="med"/>
            <a:tailEnd type="none" w="med" len="med"/>
          </a:ln>
          <a:effectLst/>
        </p:spPr>
      </p:cxnSp>
      <p:sp>
        <p:nvSpPr>
          <p:cNvPr id="20" name="Rectangle 3"/>
          <p:cNvSpPr>
            <a:spLocks noGrp="1" noChangeArrowheads="1"/>
          </p:cNvSpPr>
          <p:nvPr>
            <p:ph type="title"/>
          </p:nvPr>
        </p:nvSpPr>
        <p:spPr>
          <a:xfrm>
            <a:off x="273045" y="142852"/>
            <a:ext cx="579915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Cantidad de Empleos</a:t>
            </a:r>
            <a:endParaRPr lang="es-ES_tradnl" sz="28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11 Grupo"/>
          <p:cNvGrpSpPr/>
          <p:nvPr/>
        </p:nvGrpSpPr>
        <p:grpSpPr>
          <a:xfrm>
            <a:off x="285720" y="1571612"/>
            <a:ext cx="8358246" cy="4500594"/>
            <a:chOff x="285720" y="1571612"/>
            <a:chExt cx="8358246" cy="4500594"/>
          </a:xfrm>
        </p:grpSpPr>
        <p:graphicFrame>
          <p:nvGraphicFramePr>
            <p:cNvPr id="11" name="10 Gráfico"/>
            <p:cNvGraphicFramePr/>
            <p:nvPr/>
          </p:nvGraphicFramePr>
          <p:xfrm>
            <a:off x="285720" y="1857364"/>
            <a:ext cx="8358246" cy="4214842"/>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CuadroTexto"/>
            <p:cNvSpPr txBox="1"/>
            <p:nvPr/>
          </p:nvSpPr>
          <p:spPr>
            <a:xfrm>
              <a:off x="1146905" y="1571612"/>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Sexo</a:t>
              </a:r>
              <a:endParaRPr lang="es-ES" b="1" dirty="0">
                <a:solidFill>
                  <a:schemeClr val="tx1"/>
                </a:solidFill>
              </a:endParaRPr>
            </a:p>
          </p:txBody>
        </p:sp>
        <p:sp>
          <p:nvSpPr>
            <p:cNvPr id="23" name="22 CuadroTexto"/>
            <p:cNvSpPr txBox="1"/>
            <p:nvPr/>
          </p:nvSpPr>
          <p:spPr>
            <a:xfrm>
              <a:off x="4647367" y="1571612"/>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Edad</a:t>
              </a:r>
              <a:endParaRPr lang="es-ES" b="1" dirty="0">
                <a:solidFill>
                  <a:schemeClr val="tx1"/>
                </a:solidFill>
              </a:endParaRPr>
            </a:p>
          </p:txBody>
        </p:sp>
        <p:sp>
          <p:nvSpPr>
            <p:cNvPr id="24" name="23 CuadroTexto"/>
            <p:cNvSpPr txBox="1"/>
            <p:nvPr/>
          </p:nvSpPr>
          <p:spPr>
            <a:xfrm>
              <a:off x="7576325" y="1571612"/>
              <a:ext cx="924765"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TOTAL</a:t>
              </a:r>
              <a:endParaRPr lang="es-ES" b="1" dirty="0">
                <a:solidFill>
                  <a:schemeClr val="tx1"/>
                </a:solidFill>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CuadroTexto"/>
          <p:cNvSpPr txBox="1"/>
          <p:nvPr/>
        </p:nvSpPr>
        <p:spPr>
          <a:xfrm>
            <a:off x="71406" y="6237942"/>
            <a:ext cx="8715436" cy="270074"/>
          </a:xfrm>
          <a:prstGeom prst="rect">
            <a:avLst/>
          </a:prstGeom>
          <a:noFill/>
        </p:spPr>
        <p:txBody>
          <a:bodyPr wrap="square" rtlCol="0">
            <a:spAutoFit/>
          </a:bodyPr>
          <a:lstStyle/>
          <a:p>
            <a:r>
              <a:rPr lang="es-ES" sz="1100" dirty="0" smtClean="0">
                <a:latin typeface="Calibri" pitchFamily="34" charset="0"/>
              </a:rPr>
              <a:t>P14. ¿Cuántas horas trabaja semanalmente? (Si no lo sabe con exactitud, pedirle una aproximación)</a:t>
            </a:r>
            <a:endParaRPr lang="es-UY" sz="1100" dirty="0">
              <a:latin typeface="Calibri" pitchFamily="34" charset="0"/>
            </a:endParaRPr>
          </a:p>
        </p:txBody>
      </p:sp>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142852"/>
            <a:ext cx="579915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Horas Semanales (Promedio)</a:t>
            </a:r>
            <a:endParaRPr lang="es-ES_tradnl" sz="28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11 Grupo"/>
          <p:cNvGrpSpPr/>
          <p:nvPr/>
        </p:nvGrpSpPr>
        <p:grpSpPr>
          <a:xfrm>
            <a:off x="285720" y="1571612"/>
            <a:ext cx="8358246" cy="4500594"/>
            <a:chOff x="285720" y="1571612"/>
            <a:chExt cx="8358246" cy="4500594"/>
          </a:xfrm>
        </p:grpSpPr>
        <p:graphicFrame>
          <p:nvGraphicFramePr>
            <p:cNvPr id="11" name="10 Gráfico"/>
            <p:cNvGraphicFramePr/>
            <p:nvPr/>
          </p:nvGraphicFramePr>
          <p:xfrm>
            <a:off x="285720" y="1857364"/>
            <a:ext cx="8358246" cy="4214842"/>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7 Conector recto"/>
            <p:cNvCxnSpPr/>
            <p:nvPr/>
          </p:nvCxnSpPr>
          <p:spPr bwMode="auto">
            <a:xfrm rot="5400000">
              <a:off x="1393803" y="3607595"/>
              <a:ext cx="2786082" cy="1588"/>
            </a:xfrm>
            <a:prstGeom prst="line">
              <a:avLst/>
            </a:prstGeom>
            <a:noFill/>
            <a:ln w="12700" cap="flat" cmpd="sng" algn="ctr">
              <a:solidFill>
                <a:schemeClr val="tx1"/>
              </a:solidFill>
              <a:prstDash val="solid"/>
              <a:round/>
              <a:headEnd type="none" w="med" len="med"/>
              <a:tailEnd type="none" w="med" len="med"/>
            </a:ln>
            <a:effectLst/>
          </p:spPr>
        </p:cxnSp>
        <p:cxnSp>
          <p:nvCxnSpPr>
            <p:cNvPr id="13" name="12 Conector recto"/>
            <p:cNvCxnSpPr/>
            <p:nvPr/>
          </p:nvCxnSpPr>
          <p:spPr bwMode="auto">
            <a:xfrm rot="5400000">
              <a:off x="6107122" y="3606801"/>
              <a:ext cx="2786082" cy="1588"/>
            </a:xfrm>
            <a:prstGeom prst="line">
              <a:avLst/>
            </a:prstGeom>
            <a:noFill/>
            <a:ln w="12700" cap="flat" cmpd="sng" algn="ctr">
              <a:solidFill>
                <a:schemeClr val="tx1"/>
              </a:solidFill>
              <a:prstDash val="solid"/>
              <a:round/>
              <a:headEnd type="none" w="med" len="med"/>
              <a:tailEnd type="none" w="med" len="med"/>
            </a:ln>
            <a:effectLst/>
          </p:spPr>
        </p:cxnSp>
        <p:sp>
          <p:nvSpPr>
            <p:cNvPr id="22" name="21 CuadroTexto"/>
            <p:cNvSpPr txBox="1"/>
            <p:nvPr/>
          </p:nvSpPr>
          <p:spPr>
            <a:xfrm>
              <a:off x="1146905" y="1571612"/>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Sexo</a:t>
              </a:r>
              <a:endParaRPr lang="es-ES" b="1" dirty="0">
                <a:solidFill>
                  <a:schemeClr val="tx1"/>
                </a:solidFill>
              </a:endParaRPr>
            </a:p>
          </p:txBody>
        </p:sp>
        <p:sp>
          <p:nvSpPr>
            <p:cNvPr id="23" name="22 CuadroTexto"/>
            <p:cNvSpPr txBox="1"/>
            <p:nvPr/>
          </p:nvSpPr>
          <p:spPr>
            <a:xfrm>
              <a:off x="4647367" y="1571612"/>
              <a:ext cx="1067641"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Edad</a:t>
              </a:r>
              <a:endParaRPr lang="es-ES" b="1" dirty="0">
                <a:solidFill>
                  <a:schemeClr val="tx1"/>
                </a:solidFill>
              </a:endParaRPr>
            </a:p>
          </p:txBody>
        </p:sp>
        <p:sp>
          <p:nvSpPr>
            <p:cNvPr id="24" name="23 CuadroTexto"/>
            <p:cNvSpPr txBox="1"/>
            <p:nvPr/>
          </p:nvSpPr>
          <p:spPr>
            <a:xfrm>
              <a:off x="7576325" y="1571612"/>
              <a:ext cx="924765"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s-ES" b="1" dirty="0" smtClean="0">
                  <a:solidFill>
                    <a:schemeClr val="tx1"/>
                  </a:solidFill>
                </a:rPr>
                <a:t>TOTAL</a:t>
              </a:r>
              <a:endParaRPr lang="es-ES" b="1" dirty="0">
                <a:solidFill>
                  <a:schemeClr val="tx1"/>
                </a:solidFill>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CuadroTexto"/>
          <p:cNvSpPr txBox="1"/>
          <p:nvPr/>
        </p:nvSpPr>
        <p:spPr>
          <a:xfrm>
            <a:off x="71406" y="6237942"/>
            <a:ext cx="3286148" cy="270074"/>
          </a:xfrm>
          <a:prstGeom prst="rect">
            <a:avLst/>
          </a:prstGeom>
          <a:noFill/>
        </p:spPr>
        <p:txBody>
          <a:bodyPr wrap="square" rtlCol="0">
            <a:spAutoFit/>
          </a:bodyPr>
          <a:lstStyle/>
          <a:p>
            <a:r>
              <a:rPr lang="es-ES" sz="1100" dirty="0" smtClean="0">
                <a:latin typeface="Calibri" pitchFamily="34" charset="0"/>
              </a:rPr>
              <a:t>P9. Que tipo de actividad realiza en el empleo…? </a:t>
            </a:r>
            <a:endParaRPr lang="es-UY" sz="1100" dirty="0">
              <a:latin typeface="Calibri" pitchFamily="34" charset="0"/>
            </a:endParaRPr>
          </a:p>
        </p:txBody>
      </p:sp>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142852"/>
            <a:ext cx="579915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Tipo de Empleo</a:t>
            </a:r>
            <a:endParaRPr lang="es-ES_tradnl" sz="28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7 Tabla"/>
          <p:cNvGraphicFramePr>
            <a:graphicFrameLocks noGrp="1"/>
          </p:cNvGraphicFramePr>
          <p:nvPr/>
        </p:nvGraphicFramePr>
        <p:xfrm>
          <a:off x="714348" y="1214422"/>
          <a:ext cx="7643866" cy="4675204"/>
        </p:xfrm>
        <a:graphic>
          <a:graphicData uri="http://schemas.openxmlformats.org/drawingml/2006/table">
            <a:tbl>
              <a:tblPr firstRow="1" bandRow="1">
                <a:tableStyleId>{073A0DAA-6AF3-43AB-8588-CEC1D06C72B9}</a:tableStyleId>
              </a:tblPr>
              <a:tblGrid>
                <a:gridCol w="2437301"/>
                <a:gridCol w="1041313"/>
                <a:gridCol w="1041313"/>
                <a:gridCol w="1041313"/>
                <a:gridCol w="1041313"/>
                <a:gridCol w="1041313"/>
              </a:tblGrid>
              <a:tr h="357190">
                <a:tc>
                  <a:txBody>
                    <a:bodyPr/>
                    <a:lstStyle/>
                    <a:p>
                      <a:pPr algn="l" fontAlgn="b"/>
                      <a:endParaRPr lang="es-ES" sz="1400" b="0" i="0" u="none" strike="noStrike" dirty="0">
                        <a:solidFill>
                          <a:srgbClr val="000000"/>
                        </a:solidFill>
                        <a:latin typeface="Calibri"/>
                      </a:endParaRPr>
                    </a:p>
                  </a:txBody>
                  <a:tcPr marL="9525" marR="9525" marT="9525" marB="0" anchor="ctr">
                    <a:noFill/>
                  </a:tcPr>
                </a:tc>
                <a:tc gridSpan="4">
                  <a:txBody>
                    <a:bodyPr/>
                    <a:lstStyle/>
                    <a:p>
                      <a:pPr algn="ctr" fontAlgn="ctr"/>
                      <a:r>
                        <a:rPr lang="es-ES" sz="1800" b="1" i="0" u="none" strike="noStrike" dirty="0" smtClean="0">
                          <a:solidFill>
                            <a:srgbClr val="000000"/>
                          </a:solidFill>
                          <a:latin typeface="Calibri"/>
                        </a:rPr>
                        <a:t>Edad</a:t>
                      </a:r>
                      <a:endParaRPr lang="es-ES" sz="1800" b="1"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rowSpan="2">
                  <a:txBody>
                    <a:bodyPr/>
                    <a:lstStyle/>
                    <a:p>
                      <a:pPr algn="ctr" fontAlgn="ctr"/>
                      <a:r>
                        <a:rPr lang="es-ES" sz="1800" b="1" i="0" u="none" strike="noStrike" dirty="0" smtClean="0">
                          <a:solidFill>
                            <a:srgbClr val="000000"/>
                          </a:solidFill>
                          <a:latin typeface="Calibri"/>
                        </a:rPr>
                        <a:t>TOTAL</a:t>
                      </a:r>
                    </a:p>
                    <a:p>
                      <a:pPr algn="ctr" fontAlgn="ctr"/>
                      <a:r>
                        <a:rPr lang="es-ES" sz="1800" b="1" i="0" u="none" strike="noStrike" dirty="0" smtClean="0">
                          <a:solidFill>
                            <a:srgbClr val="000000"/>
                          </a:solidFill>
                          <a:latin typeface="Calibri"/>
                        </a:rPr>
                        <a:t>(%)</a:t>
                      </a:r>
                      <a:endParaRPr lang="es-ES" sz="1800" b="1" i="0" u="none" strike="noStrike" dirty="0">
                        <a:solidFill>
                          <a:srgbClr val="000000"/>
                        </a:solidFill>
                        <a:latin typeface="Calibri"/>
                      </a:endParaRPr>
                    </a:p>
                  </a:txBody>
                  <a:tcPr marL="9525" marR="9525" marT="9525" marB="0" anchor="ctr">
                    <a:noFill/>
                  </a:tcPr>
                </a:tc>
              </a:tr>
              <a:tr h="470558">
                <a:tc>
                  <a:txBody>
                    <a:bodyPr/>
                    <a:lstStyle/>
                    <a:p>
                      <a:pPr algn="l" fontAlgn="b"/>
                      <a:endParaRPr lang="es-ES" sz="1400" b="0"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Menos </a:t>
                      </a:r>
                      <a:r>
                        <a:rPr lang="es-ES" sz="1600" b="1" i="0" u="none" strike="noStrike" dirty="0">
                          <a:solidFill>
                            <a:srgbClr val="000000"/>
                          </a:solidFill>
                          <a:latin typeface="Calibri"/>
                        </a:rPr>
                        <a:t>35</a:t>
                      </a:r>
                    </a:p>
                  </a:txBody>
                  <a:tcPr marL="9525" marR="9525" marT="9525" marB="0" anchor="ctr">
                    <a:noFill/>
                  </a:tcPr>
                </a:tc>
                <a:tc>
                  <a:txBody>
                    <a:bodyPr/>
                    <a:lstStyle/>
                    <a:p>
                      <a:pPr algn="ctr" fontAlgn="ctr"/>
                      <a:r>
                        <a:rPr lang="es-ES" sz="1600" b="1" i="0" u="none" strike="noStrike" dirty="0">
                          <a:solidFill>
                            <a:srgbClr val="000000"/>
                          </a:solidFill>
                          <a:latin typeface="Calibri"/>
                        </a:rPr>
                        <a:t>36-45</a:t>
                      </a:r>
                    </a:p>
                  </a:txBody>
                  <a:tcPr marL="9525" marR="9525" marT="9525" marB="0" anchor="ctr">
                    <a:noFill/>
                  </a:tcPr>
                </a:tc>
                <a:tc>
                  <a:txBody>
                    <a:bodyPr/>
                    <a:lstStyle/>
                    <a:p>
                      <a:pPr algn="ctr" fontAlgn="ctr"/>
                      <a:r>
                        <a:rPr lang="es-ES" sz="1600" b="1" i="0" u="none" strike="noStrike" dirty="0">
                          <a:solidFill>
                            <a:srgbClr val="000000"/>
                          </a:solidFill>
                          <a:latin typeface="Calibri"/>
                        </a:rPr>
                        <a:t>46 - 55</a:t>
                      </a:r>
                    </a:p>
                  </a:txBody>
                  <a:tcPr marL="9525" marR="9525" marT="9525" marB="0" anchor="ctr">
                    <a:noFill/>
                  </a:tcPr>
                </a:tc>
                <a:tc>
                  <a:txBody>
                    <a:bodyPr/>
                    <a:lstStyle/>
                    <a:p>
                      <a:pPr algn="ctr" fontAlgn="ctr"/>
                      <a:r>
                        <a:rPr lang="es-ES" sz="1600" b="1" i="0" u="none" strike="noStrike" dirty="0">
                          <a:solidFill>
                            <a:srgbClr val="000000"/>
                          </a:solidFill>
                          <a:latin typeface="Calibri"/>
                        </a:rPr>
                        <a:t>56 y mas</a:t>
                      </a:r>
                    </a:p>
                  </a:txBody>
                  <a:tcPr marL="9525" marR="9525" marT="9525" marB="0" anchor="ctr">
                    <a:noFill/>
                  </a:tcPr>
                </a:tc>
                <a:tc vMerge="1">
                  <a:txBody>
                    <a:bodyPr/>
                    <a:lstStyle/>
                    <a:p>
                      <a:pPr algn="ctr" fontAlgn="ctr"/>
                      <a:endParaRPr lang="es-ES" sz="1400" b="1" i="0" u="none" strike="noStrike" dirty="0">
                        <a:solidFill>
                          <a:srgbClr val="000000"/>
                        </a:solidFill>
                        <a:latin typeface="Calibri"/>
                      </a:endParaRPr>
                    </a:p>
                  </a:txBody>
                  <a:tcPr marL="9525" marR="9525" marT="9525" marB="0" anchor="ctr">
                    <a:noFill/>
                  </a:tcPr>
                </a:tc>
              </a:tr>
              <a:tr h="470558">
                <a:tc>
                  <a:txBody>
                    <a:bodyPr/>
                    <a:lstStyle/>
                    <a:p>
                      <a:pPr marL="72000" algn="l" fontAlgn="b"/>
                      <a:r>
                        <a:rPr lang="es-ES" sz="1600" b="0" i="0" u="none" strike="noStrike" dirty="0">
                          <a:solidFill>
                            <a:srgbClr val="000000"/>
                          </a:solidFill>
                          <a:latin typeface="Calibri"/>
                        </a:rPr>
                        <a:t>Policlínica</a:t>
                      </a:r>
                    </a:p>
                  </a:txBody>
                  <a:tcPr marL="9525" marR="9525" marT="9525" marB="0" anchor="ctr"/>
                </a:tc>
                <a:tc>
                  <a:txBody>
                    <a:bodyPr/>
                    <a:lstStyle/>
                    <a:p>
                      <a:pPr algn="ctr" fontAlgn="b"/>
                      <a:r>
                        <a:rPr lang="es-ES" sz="1600" b="0" i="0" u="none" strike="noStrike" dirty="0">
                          <a:solidFill>
                            <a:srgbClr val="000000"/>
                          </a:solidFill>
                          <a:latin typeface="Calibri"/>
                        </a:rPr>
                        <a:t>27</a:t>
                      </a:r>
                    </a:p>
                  </a:txBody>
                  <a:tcPr marL="9525" marR="9525" marT="9525" marB="0" anchor="ctr"/>
                </a:tc>
                <a:tc>
                  <a:txBody>
                    <a:bodyPr/>
                    <a:lstStyle/>
                    <a:p>
                      <a:pPr algn="ctr" fontAlgn="b"/>
                      <a:r>
                        <a:rPr lang="es-ES" sz="1600" b="0" i="0" u="none" strike="noStrike" dirty="0">
                          <a:solidFill>
                            <a:srgbClr val="000000"/>
                          </a:solidFill>
                          <a:latin typeface="Calibri"/>
                        </a:rPr>
                        <a:t>32</a:t>
                      </a:r>
                    </a:p>
                  </a:txBody>
                  <a:tcPr marL="9525" marR="9525" marT="9525" marB="0" anchor="ctr"/>
                </a:tc>
                <a:tc>
                  <a:txBody>
                    <a:bodyPr/>
                    <a:lstStyle/>
                    <a:p>
                      <a:pPr algn="ctr" fontAlgn="b"/>
                      <a:r>
                        <a:rPr lang="es-ES" sz="1600" b="0" i="0" u="none" strike="noStrike" dirty="0">
                          <a:solidFill>
                            <a:srgbClr val="000000"/>
                          </a:solidFill>
                          <a:latin typeface="Calibri"/>
                        </a:rPr>
                        <a:t>42</a:t>
                      </a:r>
                    </a:p>
                  </a:txBody>
                  <a:tcPr marL="9525" marR="9525" marT="9525" marB="0" anchor="ctr"/>
                </a:tc>
                <a:tc>
                  <a:txBody>
                    <a:bodyPr/>
                    <a:lstStyle/>
                    <a:p>
                      <a:pPr algn="ctr" fontAlgn="b"/>
                      <a:r>
                        <a:rPr lang="es-ES" sz="1600" b="0" i="0" u="none" strike="noStrike" dirty="0">
                          <a:solidFill>
                            <a:srgbClr val="000000"/>
                          </a:solidFill>
                          <a:latin typeface="Calibri"/>
                        </a:rPr>
                        <a:t>48</a:t>
                      </a:r>
                    </a:p>
                  </a:txBody>
                  <a:tcPr marL="9525" marR="9525" marT="9525" marB="0" anchor="ctr"/>
                </a:tc>
                <a:tc>
                  <a:txBody>
                    <a:bodyPr/>
                    <a:lstStyle/>
                    <a:p>
                      <a:pPr algn="ctr" fontAlgn="b"/>
                      <a:r>
                        <a:rPr lang="es-ES" sz="1800" b="1" i="0" u="none" strike="noStrike" dirty="0">
                          <a:solidFill>
                            <a:srgbClr val="000000"/>
                          </a:solidFill>
                          <a:latin typeface="Calibri"/>
                        </a:rPr>
                        <a:t>36</a:t>
                      </a:r>
                    </a:p>
                  </a:txBody>
                  <a:tcPr marL="9525" marR="9525" marT="9525" marB="0" anchor="ctr"/>
                </a:tc>
              </a:tr>
              <a:tr h="470558">
                <a:tc>
                  <a:txBody>
                    <a:bodyPr/>
                    <a:lstStyle/>
                    <a:p>
                      <a:pPr marL="72000" algn="l" fontAlgn="b"/>
                      <a:r>
                        <a:rPr lang="es-ES" sz="1600" b="0" i="0" u="none" strike="noStrike" dirty="0">
                          <a:solidFill>
                            <a:srgbClr val="000000"/>
                          </a:solidFill>
                          <a:latin typeface="Calibri"/>
                        </a:rPr>
                        <a:t>Internación</a:t>
                      </a:r>
                    </a:p>
                  </a:txBody>
                  <a:tcPr marL="9525" marR="9525" marT="9525" marB="0" anchor="ctr"/>
                </a:tc>
                <a:tc>
                  <a:txBody>
                    <a:bodyPr/>
                    <a:lstStyle/>
                    <a:p>
                      <a:pPr algn="ctr" fontAlgn="b"/>
                      <a:r>
                        <a:rPr lang="es-ES" sz="1600" b="0" i="0" u="none" strike="noStrike">
                          <a:solidFill>
                            <a:srgbClr val="000000"/>
                          </a:solidFill>
                          <a:latin typeface="Calibri"/>
                        </a:rPr>
                        <a:t>22</a:t>
                      </a:r>
                    </a:p>
                  </a:txBody>
                  <a:tcPr marL="9525" marR="9525" marT="9525" marB="0" anchor="ctr"/>
                </a:tc>
                <a:tc>
                  <a:txBody>
                    <a:bodyPr/>
                    <a:lstStyle/>
                    <a:p>
                      <a:pPr algn="ctr" fontAlgn="b"/>
                      <a:r>
                        <a:rPr lang="es-ES" sz="1600" b="0" i="0" u="none" strike="noStrike">
                          <a:solidFill>
                            <a:srgbClr val="000000"/>
                          </a:solidFill>
                          <a:latin typeface="Calibri"/>
                        </a:rPr>
                        <a:t>22</a:t>
                      </a:r>
                    </a:p>
                  </a:txBody>
                  <a:tcPr marL="9525" marR="9525" marT="9525" marB="0" anchor="ctr"/>
                </a:tc>
                <a:tc>
                  <a:txBody>
                    <a:bodyPr/>
                    <a:lstStyle/>
                    <a:p>
                      <a:pPr algn="ctr" fontAlgn="b"/>
                      <a:r>
                        <a:rPr lang="es-ES" sz="1600" b="0" i="0" u="none" strike="noStrike">
                          <a:solidFill>
                            <a:srgbClr val="000000"/>
                          </a:solidFill>
                          <a:latin typeface="Calibri"/>
                        </a:rPr>
                        <a:t>14</a:t>
                      </a:r>
                    </a:p>
                  </a:txBody>
                  <a:tcPr marL="9525" marR="9525" marT="9525" marB="0" anchor="ctr"/>
                </a:tc>
                <a:tc>
                  <a:txBody>
                    <a:bodyPr/>
                    <a:lstStyle/>
                    <a:p>
                      <a:pPr algn="ctr" fontAlgn="b"/>
                      <a:r>
                        <a:rPr lang="es-ES" sz="1600" b="0" i="0" u="none" strike="noStrike" dirty="0">
                          <a:solidFill>
                            <a:srgbClr val="000000"/>
                          </a:solidFill>
                          <a:latin typeface="Calibri"/>
                        </a:rPr>
                        <a:t>18</a:t>
                      </a:r>
                    </a:p>
                  </a:txBody>
                  <a:tcPr marL="9525" marR="9525" marT="9525" marB="0" anchor="ctr"/>
                </a:tc>
                <a:tc>
                  <a:txBody>
                    <a:bodyPr/>
                    <a:lstStyle/>
                    <a:p>
                      <a:pPr algn="ctr" fontAlgn="b"/>
                      <a:r>
                        <a:rPr lang="es-ES" sz="1800" b="1" i="0" u="none" strike="noStrike" dirty="0">
                          <a:solidFill>
                            <a:srgbClr val="000000"/>
                          </a:solidFill>
                          <a:latin typeface="Calibri"/>
                        </a:rPr>
                        <a:t>19</a:t>
                      </a:r>
                    </a:p>
                  </a:txBody>
                  <a:tcPr marL="9525" marR="9525" marT="9525" marB="0" anchor="ctr"/>
                </a:tc>
              </a:tr>
              <a:tr h="470558">
                <a:tc>
                  <a:txBody>
                    <a:bodyPr/>
                    <a:lstStyle/>
                    <a:p>
                      <a:pPr marL="72000" algn="l" fontAlgn="b"/>
                      <a:r>
                        <a:rPr lang="es-ES" sz="1600" b="0" i="0" u="none" strike="noStrike" dirty="0">
                          <a:solidFill>
                            <a:srgbClr val="000000"/>
                          </a:solidFill>
                          <a:latin typeface="Calibri"/>
                        </a:rPr>
                        <a:t>Emergencia Móvil</a:t>
                      </a:r>
                    </a:p>
                  </a:txBody>
                  <a:tcPr marL="9525" marR="9525" marT="9525" marB="0" anchor="ctr"/>
                </a:tc>
                <a:tc>
                  <a:txBody>
                    <a:bodyPr/>
                    <a:lstStyle/>
                    <a:p>
                      <a:pPr algn="ctr" fontAlgn="b"/>
                      <a:r>
                        <a:rPr lang="es-ES" sz="1600" b="0" i="0" u="none" strike="noStrike">
                          <a:solidFill>
                            <a:srgbClr val="000000"/>
                          </a:solidFill>
                          <a:latin typeface="Calibri"/>
                        </a:rPr>
                        <a:t>23</a:t>
                      </a:r>
                    </a:p>
                  </a:txBody>
                  <a:tcPr marL="9525" marR="9525" marT="9525" marB="0" anchor="ctr"/>
                </a:tc>
                <a:tc>
                  <a:txBody>
                    <a:bodyPr/>
                    <a:lstStyle/>
                    <a:p>
                      <a:pPr algn="ctr" fontAlgn="b"/>
                      <a:r>
                        <a:rPr lang="es-ES" sz="1600" b="0" i="0" u="none" strike="noStrike">
                          <a:solidFill>
                            <a:srgbClr val="000000"/>
                          </a:solidFill>
                          <a:latin typeface="Calibri"/>
                        </a:rPr>
                        <a:t>14</a:t>
                      </a:r>
                    </a:p>
                  </a:txBody>
                  <a:tcPr marL="9525" marR="9525" marT="9525" marB="0" anchor="ctr"/>
                </a:tc>
                <a:tc>
                  <a:txBody>
                    <a:bodyPr/>
                    <a:lstStyle/>
                    <a:p>
                      <a:pPr algn="ctr" fontAlgn="b"/>
                      <a:r>
                        <a:rPr lang="es-ES" sz="1600" b="0" i="0" u="none" strike="noStrike">
                          <a:solidFill>
                            <a:srgbClr val="000000"/>
                          </a:solidFill>
                          <a:latin typeface="Calibri"/>
                        </a:rPr>
                        <a:t>15</a:t>
                      </a:r>
                    </a:p>
                  </a:txBody>
                  <a:tcPr marL="9525" marR="9525" marT="9525" marB="0" anchor="ctr"/>
                </a:tc>
                <a:tc>
                  <a:txBody>
                    <a:bodyPr/>
                    <a:lstStyle/>
                    <a:p>
                      <a:pPr algn="ctr" fontAlgn="b"/>
                      <a:r>
                        <a:rPr lang="es-ES" sz="1600" b="0" i="0" u="none" strike="noStrike" dirty="0">
                          <a:solidFill>
                            <a:srgbClr val="000000"/>
                          </a:solidFill>
                          <a:latin typeface="Calibri"/>
                        </a:rPr>
                        <a:t>5</a:t>
                      </a:r>
                    </a:p>
                  </a:txBody>
                  <a:tcPr marL="9525" marR="9525" marT="9525" marB="0" anchor="ctr"/>
                </a:tc>
                <a:tc>
                  <a:txBody>
                    <a:bodyPr/>
                    <a:lstStyle/>
                    <a:p>
                      <a:pPr algn="ctr" fontAlgn="b"/>
                      <a:r>
                        <a:rPr lang="es-ES" sz="1800" b="1" i="0" u="none" strike="noStrike" dirty="0">
                          <a:solidFill>
                            <a:srgbClr val="000000"/>
                          </a:solidFill>
                          <a:latin typeface="Calibri"/>
                        </a:rPr>
                        <a:t>15</a:t>
                      </a:r>
                    </a:p>
                  </a:txBody>
                  <a:tcPr marL="9525" marR="9525" marT="9525" marB="0" anchor="ctr"/>
                </a:tc>
              </a:tr>
              <a:tr h="470558">
                <a:tc>
                  <a:txBody>
                    <a:bodyPr/>
                    <a:lstStyle/>
                    <a:p>
                      <a:pPr marL="72000" algn="l" fontAlgn="b"/>
                      <a:r>
                        <a:rPr lang="es-ES" sz="1600" b="0" i="0" u="none" strike="noStrike" dirty="0">
                          <a:solidFill>
                            <a:srgbClr val="000000"/>
                          </a:solidFill>
                          <a:latin typeface="Calibri"/>
                        </a:rPr>
                        <a:t>Puerta de emergencia</a:t>
                      </a:r>
                    </a:p>
                  </a:txBody>
                  <a:tcPr marL="9525" marR="9525" marT="9525" marB="0" anchor="ctr"/>
                </a:tc>
                <a:tc>
                  <a:txBody>
                    <a:bodyPr/>
                    <a:lstStyle/>
                    <a:p>
                      <a:pPr algn="ctr" fontAlgn="b"/>
                      <a:r>
                        <a:rPr lang="es-ES" sz="1600" b="0" i="0" u="none" strike="noStrike">
                          <a:solidFill>
                            <a:srgbClr val="000000"/>
                          </a:solidFill>
                          <a:latin typeface="Calibri"/>
                        </a:rPr>
                        <a:t>19</a:t>
                      </a:r>
                    </a:p>
                  </a:txBody>
                  <a:tcPr marL="9525" marR="9525" marT="9525" marB="0" anchor="ctr"/>
                </a:tc>
                <a:tc>
                  <a:txBody>
                    <a:bodyPr/>
                    <a:lstStyle/>
                    <a:p>
                      <a:pPr algn="ctr" fontAlgn="b"/>
                      <a:r>
                        <a:rPr lang="es-ES" sz="1600" b="0" i="0" u="none" strike="noStrike">
                          <a:solidFill>
                            <a:srgbClr val="000000"/>
                          </a:solidFill>
                          <a:latin typeface="Calibri"/>
                        </a:rPr>
                        <a:t>18</a:t>
                      </a:r>
                    </a:p>
                  </a:txBody>
                  <a:tcPr marL="9525" marR="9525" marT="9525" marB="0" anchor="ctr"/>
                </a:tc>
                <a:tc>
                  <a:txBody>
                    <a:bodyPr/>
                    <a:lstStyle/>
                    <a:p>
                      <a:pPr algn="ctr" fontAlgn="b"/>
                      <a:r>
                        <a:rPr lang="es-ES" sz="1600" b="0" i="0" u="none" strike="noStrike" dirty="0">
                          <a:solidFill>
                            <a:srgbClr val="000000"/>
                          </a:solidFill>
                          <a:latin typeface="Calibri"/>
                        </a:rPr>
                        <a:t>13</a:t>
                      </a:r>
                    </a:p>
                  </a:txBody>
                  <a:tcPr marL="9525" marR="9525" marT="9525" marB="0" anchor="ctr"/>
                </a:tc>
                <a:tc>
                  <a:txBody>
                    <a:bodyPr/>
                    <a:lstStyle/>
                    <a:p>
                      <a:pPr algn="ctr" fontAlgn="b"/>
                      <a:r>
                        <a:rPr lang="es-ES" sz="1600" b="0" i="0" u="none" strike="noStrike" dirty="0">
                          <a:solidFill>
                            <a:srgbClr val="000000"/>
                          </a:solidFill>
                          <a:latin typeface="Calibri"/>
                        </a:rPr>
                        <a:t>3</a:t>
                      </a:r>
                    </a:p>
                  </a:txBody>
                  <a:tcPr marL="9525" marR="9525" marT="9525" marB="0" anchor="ctr"/>
                </a:tc>
                <a:tc>
                  <a:txBody>
                    <a:bodyPr/>
                    <a:lstStyle/>
                    <a:p>
                      <a:pPr algn="ctr" fontAlgn="b"/>
                      <a:r>
                        <a:rPr lang="es-ES" sz="1800" b="1" i="0" u="none" strike="noStrike" dirty="0">
                          <a:solidFill>
                            <a:srgbClr val="000000"/>
                          </a:solidFill>
                          <a:latin typeface="Calibri"/>
                        </a:rPr>
                        <a:t>14</a:t>
                      </a:r>
                    </a:p>
                  </a:txBody>
                  <a:tcPr marL="9525" marR="9525" marT="9525" marB="0" anchor="ctr"/>
                </a:tc>
              </a:tr>
              <a:tr h="553550">
                <a:tc>
                  <a:txBody>
                    <a:bodyPr/>
                    <a:lstStyle/>
                    <a:p>
                      <a:pPr marL="72000" algn="l" fontAlgn="b"/>
                      <a:r>
                        <a:rPr lang="es-ES" sz="1600" b="0" i="0" u="none" strike="noStrike" dirty="0">
                          <a:solidFill>
                            <a:srgbClr val="000000"/>
                          </a:solidFill>
                          <a:latin typeface="Calibri"/>
                        </a:rPr>
                        <a:t>Administración/Gerencia</a:t>
                      </a:r>
                    </a:p>
                  </a:txBody>
                  <a:tcPr marL="9525" marR="9525" marT="9525" marB="0" anchor="ctr"/>
                </a:tc>
                <a:tc>
                  <a:txBody>
                    <a:bodyPr/>
                    <a:lstStyle/>
                    <a:p>
                      <a:pPr algn="ctr" fontAlgn="b"/>
                      <a:r>
                        <a:rPr lang="es-ES" sz="1600" b="0" i="0" u="none" strike="noStrike">
                          <a:solidFill>
                            <a:srgbClr val="000000"/>
                          </a:solidFill>
                          <a:latin typeface="Calibri"/>
                        </a:rPr>
                        <a:t>1</a:t>
                      </a:r>
                    </a:p>
                  </a:txBody>
                  <a:tcPr marL="9525" marR="9525" marT="9525" marB="0" anchor="ctr"/>
                </a:tc>
                <a:tc>
                  <a:txBody>
                    <a:bodyPr/>
                    <a:lstStyle/>
                    <a:p>
                      <a:pPr algn="ctr" fontAlgn="b"/>
                      <a:r>
                        <a:rPr lang="es-ES" sz="1600" b="0" i="0" u="none" strike="noStrike">
                          <a:solidFill>
                            <a:srgbClr val="000000"/>
                          </a:solidFill>
                          <a:latin typeface="Calibri"/>
                        </a:rPr>
                        <a:t>3</a:t>
                      </a:r>
                    </a:p>
                  </a:txBody>
                  <a:tcPr marL="9525" marR="9525" marT="9525" marB="0" anchor="ctr"/>
                </a:tc>
                <a:tc>
                  <a:txBody>
                    <a:bodyPr/>
                    <a:lstStyle/>
                    <a:p>
                      <a:pPr algn="ctr" fontAlgn="b"/>
                      <a:r>
                        <a:rPr lang="es-ES" sz="1600" b="0" i="0" u="none" strike="noStrike">
                          <a:solidFill>
                            <a:srgbClr val="000000"/>
                          </a:solidFill>
                          <a:latin typeface="Calibri"/>
                        </a:rPr>
                        <a:t>5</a:t>
                      </a:r>
                    </a:p>
                  </a:txBody>
                  <a:tcPr marL="9525" marR="9525" marT="9525" marB="0" anchor="ctr"/>
                </a:tc>
                <a:tc>
                  <a:txBody>
                    <a:bodyPr/>
                    <a:lstStyle/>
                    <a:p>
                      <a:pPr algn="ctr" fontAlgn="b"/>
                      <a:r>
                        <a:rPr lang="es-ES" sz="1600" b="0" i="0" u="none" strike="noStrike" dirty="0">
                          <a:solidFill>
                            <a:srgbClr val="000000"/>
                          </a:solidFill>
                          <a:latin typeface="Calibri"/>
                        </a:rPr>
                        <a:t>13</a:t>
                      </a:r>
                    </a:p>
                  </a:txBody>
                  <a:tcPr marL="9525" marR="9525" marT="9525" marB="0" anchor="ctr"/>
                </a:tc>
                <a:tc>
                  <a:txBody>
                    <a:bodyPr/>
                    <a:lstStyle/>
                    <a:p>
                      <a:pPr algn="ctr" fontAlgn="b"/>
                      <a:r>
                        <a:rPr lang="es-ES" sz="1800" b="1" i="0" u="none" strike="noStrike" dirty="0">
                          <a:solidFill>
                            <a:srgbClr val="000000"/>
                          </a:solidFill>
                          <a:latin typeface="Calibri"/>
                        </a:rPr>
                        <a:t>5</a:t>
                      </a:r>
                    </a:p>
                  </a:txBody>
                  <a:tcPr marL="9525" marR="9525" marT="9525" marB="0" anchor="ctr"/>
                </a:tc>
              </a:tr>
              <a:tr h="470558">
                <a:tc>
                  <a:txBody>
                    <a:bodyPr/>
                    <a:lstStyle/>
                    <a:p>
                      <a:pPr marL="72000" algn="l" fontAlgn="b"/>
                      <a:r>
                        <a:rPr lang="es-ES" sz="1600" b="0" i="0" u="none" strike="noStrike" dirty="0">
                          <a:solidFill>
                            <a:srgbClr val="000000"/>
                          </a:solidFill>
                          <a:latin typeface="Calibri"/>
                        </a:rPr>
                        <a:t>Docente</a:t>
                      </a:r>
                    </a:p>
                  </a:txBody>
                  <a:tcPr marL="9525" marR="9525" marT="9525" marB="0" anchor="ctr"/>
                </a:tc>
                <a:tc>
                  <a:txBody>
                    <a:bodyPr/>
                    <a:lstStyle/>
                    <a:p>
                      <a:pPr algn="ctr" fontAlgn="b"/>
                      <a:r>
                        <a:rPr lang="es-ES" sz="1600" b="0" i="0" u="none" strike="noStrike">
                          <a:solidFill>
                            <a:srgbClr val="000000"/>
                          </a:solidFill>
                          <a:latin typeface="Calibri"/>
                        </a:rPr>
                        <a:t>4</a:t>
                      </a:r>
                    </a:p>
                  </a:txBody>
                  <a:tcPr marL="9525" marR="9525" marT="9525" marB="0" anchor="ctr"/>
                </a:tc>
                <a:tc>
                  <a:txBody>
                    <a:bodyPr/>
                    <a:lstStyle/>
                    <a:p>
                      <a:pPr algn="ctr" fontAlgn="b"/>
                      <a:r>
                        <a:rPr lang="es-ES" sz="1600" b="0" i="0" u="none" strike="noStrike">
                          <a:solidFill>
                            <a:srgbClr val="000000"/>
                          </a:solidFill>
                          <a:latin typeface="Calibri"/>
                        </a:rPr>
                        <a:t>5</a:t>
                      </a:r>
                    </a:p>
                  </a:txBody>
                  <a:tcPr marL="9525" marR="9525" marT="9525" marB="0" anchor="ctr"/>
                </a:tc>
                <a:tc>
                  <a:txBody>
                    <a:bodyPr/>
                    <a:lstStyle/>
                    <a:p>
                      <a:pPr algn="ctr" fontAlgn="b"/>
                      <a:r>
                        <a:rPr lang="es-ES" sz="1600" b="0" i="0" u="none" strike="noStrike">
                          <a:solidFill>
                            <a:srgbClr val="000000"/>
                          </a:solidFill>
                          <a:latin typeface="Calibri"/>
                        </a:rPr>
                        <a:t>4</a:t>
                      </a:r>
                    </a:p>
                  </a:txBody>
                  <a:tcPr marL="9525" marR="9525" marT="9525" marB="0" anchor="ctr"/>
                </a:tc>
                <a:tc>
                  <a:txBody>
                    <a:bodyPr/>
                    <a:lstStyle/>
                    <a:p>
                      <a:pPr algn="ctr" fontAlgn="b"/>
                      <a:r>
                        <a:rPr lang="es-ES" sz="1600" b="0" i="0" u="none" strike="noStrike" dirty="0">
                          <a:solidFill>
                            <a:srgbClr val="000000"/>
                          </a:solidFill>
                          <a:latin typeface="Calibri"/>
                        </a:rPr>
                        <a:t>5</a:t>
                      </a:r>
                    </a:p>
                  </a:txBody>
                  <a:tcPr marL="9525" marR="9525" marT="9525" marB="0" anchor="ctr"/>
                </a:tc>
                <a:tc>
                  <a:txBody>
                    <a:bodyPr/>
                    <a:lstStyle/>
                    <a:p>
                      <a:pPr algn="ctr" fontAlgn="b"/>
                      <a:r>
                        <a:rPr lang="es-ES" sz="1800" b="1" i="0" u="none" strike="noStrike" dirty="0">
                          <a:solidFill>
                            <a:srgbClr val="000000"/>
                          </a:solidFill>
                          <a:latin typeface="Calibri"/>
                        </a:rPr>
                        <a:t>4</a:t>
                      </a:r>
                    </a:p>
                  </a:txBody>
                  <a:tcPr marL="9525" marR="9525" marT="9525" marB="0" anchor="ctr"/>
                </a:tc>
              </a:tr>
              <a:tr h="470558">
                <a:tc>
                  <a:txBody>
                    <a:bodyPr/>
                    <a:lstStyle/>
                    <a:p>
                      <a:pPr marL="72000" algn="l" fontAlgn="b"/>
                      <a:r>
                        <a:rPr lang="es-ES" sz="1600" b="0" i="0" u="none" strike="noStrike" dirty="0">
                          <a:solidFill>
                            <a:srgbClr val="000000"/>
                          </a:solidFill>
                          <a:latin typeface="Calibri"/>
                        </a:rPr>
                        <a:t>Otro</a:t>
                      </a:r>
                    </a:p>
                  </a:txBody>
                  <a:tcPr marL="9525" marR="9525" marT="9525" marB="0" anchor="ctr"/>
                </a:tc>
                <a:tc>
                  <a:txBody>
                    <a:bodyPr/>
                    <a:lstStyle/>
                    <a:p>
                      <a:pPr algn="ctr" fontAlgn="b"/>
                      <a:r>
                        <a:rPr lang="es-ES" sz="1600" b="0" i="0" u="none" strike="noStrike">
                          <a:solidFill>
                            <a:srgbClr val="000000"/>
                          </a:solidFill>
                          <a:latin typeface="Calibri"/>
                        </a:rPr>
                        <a:t>5</a:t>
                      </a:r>
                    </a:p>
                  </a:txBody>
                  <a:tcPr marL="9525" marR="9525" marT="9525" marB="0" anchor="ctr"/>
                </a:tc>
                <a:tc>
                  <a:txBody>
                    <a:bodyPr/>
                    <a:lstStyle/>
                    <a:p>
                      <a:pPr algn="ctr" fontAlgn="b"/>
                      <a:r>
                        <a:rPr lang="es-ES" sz="1600" b="0" i="0" u="none" strike="noStrike">
                          <a:solidFill>
                            <a:srgbClr val="000000"/>
                          </a:solidFill>
                          <a:latin typeface="Calibri"/>
                        </a:rPr>
                        <a:t>5</a:t>
                      </a:r>
                    </a:p>
                  </a:txBody>
                  <a:tcPr marL="9525" marR="9525" marT="9525" marB="0" anchor="ctr"/>
                </a:tc>
                <a:tc>
                  <a:txBody>
                    <a:bodyPr/>
                    <a:lstStyle/>
                    <a:p>
                      <a:pPr algn="ctr" fontAlgn="b"/>
                      <a:r>
                        <a:rPr lang="es-ES" sz="1600" b="0" i="0" u="none" strike="noStrike">
                          <a:solidFill>
                            <a:srgbClr val="000000"/>
                          </a:solidFill>
                          <a:latin typeface="Calibri"/>
                        </a:rPr>
                        <a:t>8</a:t>
                      </a:r>
                    </a:p>
                  </a:txBody>
                  <a:tcPr marL="9525" marR="9525" marT="9525" marB="0" anchor="ctr"/>
                </a:tc>
                <a:tc>
                  <a:txBody>
                    <a:bodyPr/>
                    <a:lstStyle/>
                    <a:p>
                      <a:pPr algn="ctr" fontAlgn="b"/>
                      <a:r>
                        <a:rPr lang="es-ES" sz="1600" b="0" i="0" u="none" strike="noStrike" dirty="0">
                          <a:solidFill>
                            <a:srgbClr val="000000"/>
                          </a:solidFill>
                          <a:latin typeface="Calibri"/>
                        </a:rPr>
                        <a:t>8</a:t>
                      </a:r>
                    </a:p>
                  </a:txBody>
                  <a:tcPr marL="9525" marR="9525" marT="9525" marB="0" anchor="ctr"/>
                </a:tc>
                <a:tc>
                  <a:txBody>
                    <a:bodyPr/>
                    <a:lstStyle/>
                    <a:p>
                      <a:pPr algn="ctr" fontAlgn="b"/>
                      <a:r>
                        <a:rPr lang="es-ES" sz="1800" b="1" i="0" u="none" strike="noStrike" dirty="0">
                          <a:solidFill>
                            <a:srgbClr val="000000"/>
                          </a:solidFill>
                          <a:latin typeface="Calibri"/>
                        </a:rPr>
                        <a:t>6</a:t>
                      </a:r>
                    </a:p>
                  </a:txBody>
                  <a:tcPr marL="9525" marR="9525" marT="9525" marB="0" anchor="ctr"/>
                </a:tc>
              </a:tr>
              <a:tr h="470558">
                <a:tc>
                  <a:txBody>
                    <a:bodyPr/>
                    <a:lstStyle/>
                    <a:p>
                      <a:pPr marL="72000" algn="l" fontAlgn="b"/>
                      <a:r>
                        <a:rPr lang="es-ES" sz="1400" b="0" i="0" u="none" strike="noStrike" dirty="0">
                          <a:solidFill>
                            <a:srgbClr val="000000"/>
                          </a:solidFill>
                          <a:latin typeface="Calibri"/>
                        </a:rPr>
                        <a:t>TOTAL</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600" b="1" i="0" u="none" strike="noStrike" dirty="0">
                          <a:solidFill>
                            <a:srgbClr val="000000"/>
                          </a:solidFill>
                          <a:latin typeface="Calibri"/>
                        </a:rPr>
                        <a:t>100</a:t>
                      </a:r>
                    </a:p>
                  </a:txBody>
                  <a:tcPr marL="9525" marR="9525" marT="9525" marB="0" anchor="ctr">
                    <a:noFill/>
                  </a:tcPr>
                </a:tc>
              </a:tr>
            </a:tbl>
          </a:graphicData>
        </a:graphic>
      </p:graphicFrame>
      <p:sp>
        <p:nvSpPr>
          <p:cNvPr id="10" name="9 CuadroTexto"/>
          <p:cNvSpPr txBox="1"/>
          <p:nvPr/>
        </p:nvSpPr>
        <p:spPr>
          <a:xfrm>
            <a:off x="4500562" y="6215082"/>
            <a:ext cx="3857652" cy="338554"/>
          </a:xfrm>
          <a:prstGeom prst="rect">
            <a:avLst/>
          </a:prstGeom>
          <a:solidFill>
            <a:schemeClr val="accent1">
              <a:lumMod val="90000"/>
            </a:schemeClr>
          </a:solidFill>
          <a:ln>
            <a:no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s-ES" sz="1600" dirty="0" smtClean="0">
                <a:latin typeface="Calibri" pitchFamily="34" charset="0"/>
              </a:rPr>
              <a:t>Base del cálculo: TOTAL DE EMPLEOS</a:t>
            </a:r>
            <a:endParaRPr lang="es-UY" sz="1600" dirty="0">
              <a:latin typeface="Calibri"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460352"/>
            <a:ext cx="9085301" cy="635000"/>
          </a:xfrm>
          <a:noFill/>
          <a:ln w="9525">
            <a:noFill/>
            <a:miter lim="800000"/>
            <a:headEnd/>
            <a:tailEnd/>
          </a:ln>
          <a:effectLst/>
        </p:spPr>
        <p:txBody>
          <a:bodyPr anchor="ctr">
            <a:normAutofit fontScale="90000"/>
          </a:bodyPr>
          <a:lstStyle/>
          <a:p>
            <a:pPr algn="l"/>
            <a:r>
              <a:rPr lang="es-ES_tradnl" sz="2600" kern="1200" dirty="0" smtClean="0">
                <a:solidFill>
                  <a:srgbClr val="FF6600"/>
                </a:solidFill>
                <a:latin typeface="Calibri" pitchFamily="34" charset="0"/>
                <a:ea typeface="+mn-ea"/>
                <a:cs typeface="+mn-cs"/>
              </a:rPr>
              <a:t>Distribución por región según tipo de actividad (empleo principal)</a:t>
            </a:r>
            <a:br>
              <a:rPr lang="es-ES_tradnl" sz="2600" kern="1200" dirty="0" smtClean="0">
                <a:solidFill>
                  <a:srgbClr val="FF6600"/>
                </a:solidFill>
                <a:latin typeface="Calibri" pitchFamily="34" charset="0"/>
                <a:ea typeface="+mn-ea"/>
                <a:cs typeface="+mn-cs"/>
              </a:rPr>
            </a:br>
            <a:endParaRPr lang="es-ES_tradnl" sz="26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7 Tabla"/>
          <p:cNvGraphicFramePr>
            <a:graphicFrameLocks noGrp="1"/>
          </p:cNvGraphicFramePr>
          <p:nvPr/>
        </p:nvGraphicFramePr>
        <p:xfrm>
          <a:off x="1857356" y="1142984"/>
          <a:ext cx="5572163" cy="4592212"/>
        </p:xfrm>
        <a:graphic>
          <a:graphicData uri="http://schemas.openxmlformats.org/drawingml/2006/table">
            <a:tbl>
              <a:tblPr firstRow="1" bandRow="1">
                <a:tableStyleId>{073A0DAA-6AF3-43AB-8588-CEC1D06C72B9}</a:tableStyleId>
              </a:tblPr>
              <a:tblGrid>
                <a:gridCol w="2143140"/>
                <a:gridCol w="1285883"/>
                <a:gridCol w="1143008"/>
                <a:gridCol w="1000132"/>
              </a:tblGrid>
              <a:tr h="357190">
                <a:tc>
                  <a:txBody>
                    <a:bodyPr/>
                    <a:lstStyle/>
                    <a:p>
                      <a:pPr algn="l" fontAlgn="b"/>
                      <a:endParaRPr lang="es-ES" sz="1400" b="0" i="0" u="none" strike="noStrike" dirty="0">
                        <a:solidFill>
                          <a:srgbClr val="000000"/>
                        </a:solidFill>
                        <a:latin typeface="Calibri"/>
                      </a:endParaRPr>
                    </a:p>
                  </a:txBody>
                  <a:tcPr marL="9525" marR="9525" marT="9525" marB="0" anchor="ctr">
                    <a:noFill/>
                  </a:tcPr>
                </a:tc>
                <a:tc gridSpan="2">
                  <a:txBody>
                    <a:bodyPr/>
                    <a:lstStyle/>
                    <a:p>
                      <a:pPr algn="ctr" fontAlgn="ctr"/>
                      <a:r>
                        <a:rPr lang="es-ES" sz="1800" b="1" i="0" u="none" strike="noStrike" dirty="0" smtClean="0">
                          <a:solidFill>
                            <a:srgbClr val="000000"/>
                          </a:solidFill>
                          <a:latin typeface="Calibri"/>
                        </a:rPr>
                        <a:t>Región residencia</a:t>
                      </a:r>
                      <a:endParaRPr lang="es-ES" sz="1800" b="1"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rowSpan="2">
                  <a:txBody>
                    <a:bodyPr/>
                    <a:lstStyle/>
                    <a:p>
                      <a:pPr algn="ctr" fontAlgn="ctr"/>
                      <a:r>
                        <a:rPr lang="es-ES" sz="1800" b="1" i="0" u="none" strike="noStrike" dirty="0" smtClean="0">
                          <a:solidFill>
                            <a:srgbClr val="000000"/>
                          </a:solidFill>
                          <a:latin typeface="Calibri"/>
                        </a:rPr>
                        <a:t>TOTAL</a:t>
                      </a:r>
                    </a:p>
                    <a:p>
                      <a:pPr algn="ctr" fontAlgn="ctr"/>
                      <a:r>
                        <a:rPr lang="es-ES" sz="1800" b="1" i="0" u="none" strike="noStrike" dirty="0" smtClean="0">
                          <a:solidFill>
                            <a:srgbClr val="000000"/>
                          </a:solidFill>
                          <a:latin typeface="Calibri"/>
                        </a:rPr>
                        <a:t>(%)</a:t>
                      </a:r>
                      <a:endParaRPr lang="es-ES" sz="1800" b="1" i="0" u="none" strike="noStrike" dirty="0">
                        <a:solidFill>
                          <a:srgbClr val="000000"/>
                        </a:solidFill>
                        <a:latin typeface="Calibri"/>
                      </a:endParaRPr>
                    </a:p>
                  </a:txBody>
                  <a:tcPr marL="9525" marR="9525" marT="9525" marB="0" anchor="ctr">
                    <a:noFill/>
                  </a:tcPr>
                </a:tc>
              </a:tr>
              <a:tr h="470558">
                <a:tc>
                  <a:txBody>
                    <a:bodyPr/>
                    <a:lstStyle/>
                    <a:p>
                      <a:pPr algn="l" fontAlgn="b"/>
                      <a:endParaRPr lang="es-ES" sz="1400" b="0"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Montevideo</a:t>
                      </a:r>
                      <a:endParaRPr lang="es-ES" sz="1600" b="1"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Interior</a:t>
                      </a:r>
                      <a:endParaRPr lang="es-ES" sz="1600" b="1" i="0" u="none" strike="noStrike" dirty="0">
                        <a:solidFill>
                          <a:srgbClr val="000000"/>
                        </a:solidFill>
                        <a:latin typeface="Calibri"/>
                      </a:endParaRPr>
                    </a:p>
                  </a:txBody>
                  <a:tcPr marL="9525" marR="9525" marT="9525" marB="0" anchor="ctr">
                    <a:noFill/>
                  </a:tcPr>
                </a:tc>
                <a:tc vMerge="1">
                  <a:txBody>
                    <a:bodyPr/>
                    <a:lstStyle/>
                    <a:p>
                      <a:pPr algn="ctr" fontAlgn="ctr"/>
                      <a:endParaRPr lang="es-ES" sz="1400" b="1" i="0" u="none" strike="noStrike" dirty="0">
                        <a:solidFill>
                          <a:srgbClr val="000000"/>
                        </a:solidFill>
                        <a:latin typeface="Calibri"/>
                      </a:endParaRPr>
                    </a:p>
                  </a:txBody>
                  <a:tcPr marL="9525" marR="9525" marT="9525" marB="0" anchor="ctr">
                    <a:noFill/>
                  </a:tcPr>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Policlínica</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42</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57</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46</a:t>
                      </a:r>
                    </a:p>
                  </a:txBody>
                  <a:tcPr marL="9525" marR="9525" marT="9525" marB="0" anchor="b"/>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Administración/Gerencia</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2</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4</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3</a:t>
                      </a:r>
                    </a:p>
                  </a:txBody>
                  <a:tcPr marL="9525" marR="9525" marT="9525" marB="0" anchor="b"/>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Internación</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19</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21</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20</a:t>
                      </a:r>
                    </a:p>
                  </a:txBody>
                  <a:tcPr marL="9525" marR="9525" marT="9525" marB="0" anchor="b"/>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Docente</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9</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1</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7</a:t>
                      </a:r>
                    </a:p>
                  </a:txBody>
                  <a:tcPr marL="9525" marR="9525" marT="9525" marB="0" anchor="b"/>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Emergencia Móvil</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15</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9</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13</a:t>
                      </a:r>
                    </a:p>
                  </a:txBody>
                  <a:tcPr marL="9525" marR="9525" marT="9525" marB="0" anchor="b"/>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Puerta de emergencia</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11</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9</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11</a:t>
                      </a:r>
                    </a:p>
                  </a:txBody>
                  <a:tcPr marL="9525" marR="9525" marT="9525" marB="0" anchor="b"/>
                </a:tc>
              </a:tr>
              <a:tr h="470558">
                <a:tc>
                  <a:txBody>
                    <a:bodyPr/>
                    <a:lstStyle/>
                    <a:p>
                      <a:pPr marL="0" algn="l" defTabSz="914400" rtl="0" eaLnBrk="1" fontAlgn="b" latinLnBrk="0" hangingPunct="1"/>
                      <a:r>
                        <a:rPr lang="es-ES" sz="1600" b="0" i="0" u="none" strike="noStrike" kern="1200" dirty="0">
                          <a:solidFill>
                            <a:srgbClr val="000000"/>
                          </a:solidFill>
                          <a:latin typeface="Calibri"/>
                          <a:ea typeface="+mn-ea"/>
                          <a:cs typeface="+mn-cs"/>
                        </a:rPr>
                        <a:t>Otro </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1</a:t>
                      </a:r>
                    </a:p>
                  </a:txBody>
                  <a:tcPr marL="9525" marR="9525" marT="9525" marB="0" anchor="b"/>
                </a:tc>
                <a:tc>
                  <a:txBody>
                    <a:bodyPr/>
                    <a:lstStyle/>
                    <a:p>
                      <a:pPr marL="0" algn="ctr" defTabSz="914400" rtl="0" eaLnBrk="1" fontAlgn="b" latinLnBrk="0" hangingPunct="1"/>
                      <a:r>
                        <a:rPr lang="es-ES" sz="1400" b="0" i="0" u="none" strike="noStrike" kern="1200" dirty="0">
                          <a:solidFill>
                            <a:srgbClr val="000000"/>
                          </a:solidFill>
                          <a:latin typeface="Calibri"/>
                          <a:ea typeface="+mn-ea"/>
                          <a:cs typeface="+mn-cs"/>
                        </a:rPr>
                        <a:t>0</a:t>
                      </a:r>
                    </a:p>
                  </a:txBody>
                  <a:tcPr marL="9525" marR="9525" marT="9525" marB="0" anchor="b"/>
                </a:tc>
                <a:tc>
                  <a:txBody>
                    <a:bodyPr/>
                    <a:lstStyle/>
                    <a:p>
                      <a:pPr marL="0" algn="ctr" defTabSz="914400" rtl="0" eaLnBrk="1" fontAlgn="b" latinLnBrk="0" hangingPunct="1"/>
                      <a:r>
                        <a:rPr lang="es-ES" sz="1600" b="1" i="0" u="none" strike="noStrike" kern="1200" dirty="0">
                          <a:solidFill>
                            <a:srgbClr val="000000"/>
                          </a:solidFill>
                          <a:latin typeface="Calibri"/>
                          <a:ea typeface="+mn-ea"/>
                          <a:cs typeface="+mn-cs"/>
                        </a:rPr>
                        <a:t>1</a:t>
                      </a:r>
                    </a:p>
                  </a:txBody>
                  <a:tcPr marL="9525" marR="9525" marT="9525" marB="0" anchor="b"/>
                </a:tc>
              </a:tr>
              <a:tr h="470558">
                <a:tc>
                  <a:txBody>
                    <a:bodyPr/>
                    <a:lstStyle/>
                    <a:p>
                      <a:pPr marL="72000" algn="l" fontAlgn="b"/>
                      <a:r>
                        <a:rPr lang="es-ES" sz="1400" b="0" i="0" u="none" strike="noStrike" dirty="0">
                          <a:solidFill>
                            <a:srgbClr val="000000"/>
                          </a:solidFill>
                          <a:latin typeface="Calibri"/>
                        </a:rPr>
                        <a:t>TOTAL</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400" b="0" i="0" u="none" strike="noStrike" dirty="0">
                          <a:solidFill>
                            <a:srgbClr val="000000"/>
                          </a:solidFill>
                          <a:latin typeface="Calibri"/>
                        </a:rPr>
                        <a:t>100</a:t>
                      </a:r>
                    </a:p>
                  </a:txBody>
                  <a:tcPr marL="9525" marR="9525" marT="9525" marB="0" anchor="ctr">
                    <a:noFill/>
                  </a:tcPr>
                </a:tc>
                <a:tc>
                  <a:txBody>
                    <a:bodyPr/>
                    <a:lstStyle/>
                    <a:p>
                      <a:pPr algn="ctr" fontAlgn="b"/>
                      <a:r>
                        <a:rPr lang="es-ES" sz="1600" b="1" i="0" u="none" strike="noStrike" dirty="0">
                          <a:solidFill>
                            <a:srgbClr val="000000"/>
                          </a:solidFill>
                          <a:latin typeface="Calibri"/>
                        </a:rPr>
                        <a:t>100</a:t>
                      </a:r>
                    </a:p>
                  </a:txBody>
                  <a:tcPr marL="9525" marR="9525" marT="9525" marB="0" anchor="c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CuadroTexto"/>
          <p:cNvSpPr txBox="1"/>
          <p:nvPr/>
        </p:nvSpPr>
        <p:spPr>
          <a:xfrm>
            <a:off x="71406" y="6237942"/>
            <a:ext cx="3286148" cy="270074"/>
          </a:xfrm>
          <a:prstGeom prst="rect">
            <a:avLst/>
          </a:prstGeom>
          <a:noFill/>
        </p:spPr>
        <p:txBody>
          <a:bodyPr wrap="square" rtlCol="0">
            <a:spAutoFit/>
          </a:bodyPr>
          <a:lstStyle/>
          <a:p>
            <a:r>
              <a:rPr lang="es-ES" sz="1100" dirty="0" smtClean="0">
                <a:latin typeface="Calibri" pitchFamily="34" charset="0"/>
              </a:rPr>
              <a:t>P10. En que lugar desarrolla el empleo…? </a:t>
            </a:r>
            <a:endParaRPr lang="es-UY" sz="1100" dirty="0">
              <a:latin typeface="Calibri" pitchFamily="34" charset="0"/>
            </a:endParaRPr>
          </a:p>
        </p:txBody>
      </p:sp>
      <p:sp>
        <p:nvSpPr>
          <p:cNvPr id="9" name="8 CuadroTexto"/>
          <p:cNvSpPr txBox="1"/>
          <p:nvPr/>
        </p:nvSpPr>
        <p:spPr>
          <a:xfrm>
            <a:off x="71406" y="6477206"/>
            <a:ext cx="8358246" cy="270074"/>
          </a:xfrm>
          <a:prstGeom prst="rect">
            <a:avLst/>
          </a:prstGeom>
          <a:noFill/>
        </p:spPr>
        <p:txBody>
          <a:bodyPr wrap="square" rtlCol="0">
            <a:spAutoFit/>
          </a:bodyPr>
          <a:lstStyle/>
          <a:p>
            <a:r>
              <a:rPr lang="es-UY" sz="1100" dirty="0" smtClean="0">
                <a:latin typeface="Calibri" pitchFamily="34" charset="0"/>
              </a:rPr>
              <a:t>BASE: Total de Entrevistados (300 casos)</a:t>
            </a:r>
            <a:endParaRPr lang="es-UY" sz="1100" dirty="0">
              <a:latin typeface="Calibri" pitchFamily="34" charset="0"/>
            </a:endParaRPr>
          </a:p>
        </p:txBody>
      </p:sp>
      <p:sp>
        <p:nvSpPr>
          <p:cNvPr id="20" name="Rectangle 3"/>
          <p:cNvSpPr>
            <a:spLocks noGrp="1" noChangeArrowheads="1"/>
          </p:cNvSpPr>
          <p:nvPr>
            <p:ph type="title"/>
          </p:nvPr>
        </p:nvSpPr>
        <p:spPr>
          <a:xfrm>
            <a:off x="273045" y="142852"/>
            <a:ext cx="5799153" cy="635000"/>
          </a:xfrm>
          <a:noFill/>
          <a:ln w="9525">
            <a:noFill/>
            <a:miter lim="800000"/>
            <a:headEnd/>
            <a:tailEnd/>
          </a:ln>
          <a:effectLst/>
        </p:spPr>
        <p:txBody>
          <a:bodyPr anchor="ctr"/>
          <a:lstStyle/>
          <a:p>
            <a:pPr algn="l"/>
            <a:r>
              <a:rPr lang="es-ES_tradnl" sz="2800" kern="1200" dirty="0" smtClean="0">
                <a:solidFill>
                  <a:srgbClr val="FF6600"/>
                </a:solidFill>
                <a:latin typeface="Calibri" pitchFamily="34" charset="0"/>
                <a:ea typeface="+mn-ea"/>
                <a:cs typeface="+mn-cs"/>
              </a:rPr>
              <a:t>Ámbito Institucional del Empleo</a:t>
            </a:r>
            <a:endParaRPr lang="es-ES_tradnl" sz="2800" kern="1200" dirty="0">
              <a:solidFill>
                <a:srgbClr val="FF6600"/>
              </a:solidFill>
              <a:latin typeface="Calibri" pitchFamily="34" charset="0"/>
              <a:ea typeface="+mn-ea"/>
              <a:cs typeface="+mn-cs"/>
            </a:endParaRPr>
          </a:p>
        </p:txBody>
      </p:sp>
      <p:cxnSp>
        <p:nvCxnSpPr>
          <p:cNvPr id="21" name="20 Conector recto"/>
          <p:cNvCxnSpPr/>
          <p:nvPr/>
        </p:nvCxnSpPr>
        <p:spPr>
          <a:xfrm>
            <a:off x="369833" y="777852"/>
            <a:ext cx="8345571"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7 Tabla"/>
          <p:cNvGraphicFramePr>
            <a:graphicFrameLocks noGrp="1"/>
          </p:cNvGraphicFramePr>
          <p:nvPr/>
        </p:nvGraphicFramePr>
        <p:xfrm>
          <a:off x="714348" y="1415792"/>
          <a:ext cx="7643866" cy="4156350"/>
        </p:xfrm>
        <a:graphic>
          <a:graphicData uri="http://schemas.openxmlformats.org/drawingml/2006/table">
            <a:tbl>
              <a:tblPr firstRow="1" bandRow="1">
                <a:tableStyleId>{073A0DAA-6AF3-43AB-8588-CEC1D06C72B9}</a:tableStyleId>
              </a:tblPr>
              <a:tblGrid>
                <a:gridCol w="2437301"/>
                <a:gridCol w="1041313"/>
                <a:gridCol w="1041313"/>
                <a:gridCol w="1041313"/>
                <a:gridCol w="1041313"/>
                <a:gridCol w="1041313"/>
              </a:tblGrid>
              <a:tr h="466229">
                <a:tc>
                  <a:txBody>
                    <a:bodyPr/>
                    <a:lstStyle/>
                    <a:p>
                      <a:pPr algn="l" fontAlgn="b"/>
                      <a:endParaRPr lang="es-ES" sz="1400" b="0" i="0" u="none" strike="noStrike" dirty="0">
                        <a:solidFill>
                          <a:srgbClr val="000000"/>
                        </a:solidFill>
                        <a:latin typeface="Calibri"/>
                      </a:endParaRPr>
                    </a:p>
                  </a:txBody>
                  <a:tcPr marL="9525" marR="9525" marT="9525" marB="0" anchor="ctr">
                    <a:noFill/>
                  </a:tcPr>
                </a:tc>
                <a:tc gridSpan="4">
                  <a:txBody>
                    <a:bodyPr/>
                    <a:lstStyle/>
                    <a:p>
                      <a:pPr algn="ctr" fontAlgn="ctr"/>
                      <a:r>
                        <a:rPr lang="es-ES" sz="1800" b="1" i="0" u="none" strike="noStrike" dirty="0" smtClean="0">
                          <a:solidFill>
                            <a:srgbClr val="000000"/>
                          </a:solidFill>
                          <a:latin typeface="Calibri"/>
                        </a:rPr>
                        <a:t>Edad</a:t>
                      </a:r>
                      <a:endParaRPr lang="es-ES" sz="1800" b="1"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hMerge="1">
                  <a:txBody>
                    <a:bodyPr/>
                    <a:lstStyle/>
                    <a:p>
                      <a:pPr algn="ctr" fontAlgn="ctr"/>
                      <a:endParaRPr lang="es-ES" sz="1400" b="0" i="0" u="none" strike="noStrike" dirty="0">
                        <a:solidFill>
                          <a:srgbClr val="000000"/>
                        </a:solidFill>
                        <a:latin typeface="Calibri"/>
                      </a:endParaRPr>
                    </a:p>
                  </a:txBody>
                  <a:tcPr marL="9525" marR="9525" marT="9525" marB="0" anchor="ctr">
                    <a:noFill/>
                  </a:tcPr>
                </a:tc>
                <a:tc rowSpan="2">
                  <a:txBody>
                    <a:bodyPr/>
                    <a:lstStyle/>
                    <a:p>
                      <a:pPr algn="ctr" fontAlgn="ctr"/>
                      <a:r>
                        <a:rPr lang="es-ES" sz="1800" b="1" i="0" u="none" strike="noStrike" dirty="0" smtClean="0">
                          <a:solidFill>
                            <a:srgbClr val="000000"/>
                          </a:solidFill>
                          <a:latin typeface="Calibri"/>
                        </a:rPr>
                        <a:t>TOTAL</a:t>
                      </a:r>
                    </a:p>
                    <a:p>
                      <a:pPr algn="ctr" fontAlgn="ctr"/>
                      <a:r>
                        <a:rPr lang="es-ES" sz="1800" b="1" i="0" u="none" strike="noStrike" dirty="0" smtClean="0">
                          <a:solidFill>
                            <a:srgbClr val="000000"/>
                          </a:solidFill>
                          <a:latin typeface="Calibri"/>
                        </a:rPr>
                        <a:t>(%)</a:t>
                      </a:r>
                      <a:endParaRPr lang="es-ES" sz="1800" b="1" i="0" u="none" strike="noStrike" dirty="0">
                        <a:solidFill>
                          <a:srgbClr val="000000"/>
                        </a:solidFill>
                        <a:latin typeface="Calibri"/>
                      </a:endParaRPr>
                    </a:p>
                  </a:txBody>
                  <a:tcPr marL="9525" marR="9525" marT="9525" marB="0" anchor="ctr">
                    <a:noFill/>
                  </a:tcPr>
                </a:tc>
              </a:tr>
              <a:tr h="614206">
                <a:tc>
                  <a:txBody>
                    <a:bodyPr/>
                    <a:lstStyle/>
                    <a:p>
                      <a:pPr algn="l" fontAlgn="b"/>
                      <a:endParaRPr lang="es-ES" sz="1400" b="0" i="0" u="none" strike="noStrike" dirty="0">
                        <a:solidFill>
                          <a:srgbClr val="000000"/>
                        </a:solidFill>
                        <a:latin typeface="Calibri"/>
                      </a:endParaRPr>
                    </a:p>
                  </a:txBody>
                  <a:tcPr marL="9525" marR="9525" marT="9525" marB="0" anchor="ctr">
                    <a:noFill/>
                  </a:tcPr>
                </a:tc>
                <a:tc>
                  <a:txBody>
                    <a:bodyPr/>
                    <a:lstStyle/>
                    <a:p>
                      <a:pPr algn="ctr" fontAlgn="ctr"/>
                      <a:r>
                        <a:rPr lang="es-ES" sz="1600" b="1" i="0" u="none" strike="noStrike" dirty="0" smtClean="0">
                          <a:solidFill>
                            <a:srgbClr val="000000"/>
                          </a:solidFill>
                          <a:latin typeface="Calibri"/>
                        </a:rPr>
                        <a:t>Menos </a:t>
                      </a:r>
                      <a:r>
                        <a:rPr lang="es-ES" sz="1600" b="1" i="0" u="none" strike="noStrike" dirty="0">
                          <a:solidFill>
                            <a:srgbClr val="000000"/>
                          </a:solidFill>
                          <a:latin typeface="Calibri"/>
                        </a:rPr>
                        <a:t>35</a:t>
                      </a:r>
                    </a:p>
                  </a:txBody>
                  <a:tcPr marL="9525" marR="9525" marT="9525" marB="0" anchor="ctr">
                    <a:noFill/>
                  </a:tcPr>
                </a:tc>
                <a:tc>
                  <a:txBody>
                    <a:bodyPr/>
                    <a:lstStyle/>
                    <a:p>
                      <a:pPr algn="ctr" fontAlgn="ctr"/>
                      <a:r>
                        <a:rPr lang="es-ES" sz="1600" b="1" i="0" u="none" strike="noStrike" dirty="0">
                          <a:solidFill>
                            <a:srgbClr val="000000"/>
                          </a:solidFill>
                          <a:latin typeface="Calibri"/>
                        </a:rPr>
                        <a:t>36-45</a:t>
                      </a:r>
                    </a:p>
                  </a:txBody>
                  <a:tcPr marL="9525" marR="9525" marT="9525" marB="0" anchor="ctr">
                    <a:noFill/>
                  </a:tcPr>
                </a:tc>
                <a:tc>
                  <a:txBody>
                    <a:bodyPr/>
                    <a:lstStyle/>
                    <a:p>
                      <a:pPr algn="ctr" fontAlgn="ctr"/>
                      <a:r>
                        <a:rPr lang="es-ES" sz="1600" b="1" i="0" u="none" strike="noStrike" dirty="0">
                          <a:solidFill>
                            <a:srgbClr val="000000"/>
                          </a:solidFill>
                          <a:latin typeface="Calibri"/>
                        </a:rPr>
                        <a:t>46 - 55</a:t>
                      </a:r>
                    </a:p>
                  </a:txBody>
                  <a:tcPr marL="9525" marR="9525" marT="9525" marB="0" anchor="ctr">
                    <a:noFill/>
                  </a:tcPr>
                </a:tc>
                <a:tc>
                  <a:txBody>
                    <a:bodyPr/>
                    <a:lstStyle/>
                    <a:p>
                      <a:pPr algn="ctr" fontAlgn="ctr"/>
                      <a:r>
                        <a:rPr lang="es-ES" sz="1600" b="1" i="0" u="none" strike="noStrike" dirty="0">
                          <a:solidFill>
                            <a:srgbClr val="000000"/>
                          </a:solidFill>
                          <a:latin typeface="Calibri"/>
                        </a:rPr>
                        <a:t>56 y mas</a:t>
                      </a:r>
                    </a:p>
                  </a:txBody>
                  <a:tcPr marL="9525" marR="9525" marT="9525" marB="0" anchor="ctr">
                    <a:noFill/>
                  </a:tcPr>
                </a:tc>
                <a:tc vMerge="1">
                  <a:txBody>
                    <a:bodyPr/>
                    <a:lstStyle/>
                    <a:p>
                      <a:pPr algn="ctr" fontAlgn="ctr"/>
                      <a:endParaRPr lang="es-ES" sz="1400" b="1" i="0" u="none" strike="noStrike" dirty="0">
                        <a:solidFill>
                          <a:srgbClr val="000000"/>
                        </a:solidFill>
                        <a:latin typeface="Calibri"/>
                      </a:endParaRPr>
                    </a:p>
                  </a:txBody>
                  <a:tcPr marL="9525" marR="9525" marT="9525" marB="0" anchor="ctr">
                    <a:noFill/>
                  </a:tcPr>
                </a:tc>
              </a:tr>
              <a:tr h="614206">
                <a:tc>
                  <a:txBody>
                    <a:bodyPr/>
                    <a:lstStyle/>
                    <a:p>
                      <a:pPr marL="72000" algn="l" fontAlgn="ctr"/>
                      <a:r>
                        <a:rPr lang="es-ES" sz="1600" b="0" i="0" u="none" strike="noStrike" dirty="0">
                          <a:solidFill>
                            <a:srgbClr val="000000"/>
                          </a:solidFill>
                          <a:latin typeface="Calibri"/>
                        </a:rPr>
                        <a:t>Salud pública/Policial/Militar</a:t>
                      </a:r>
                    </a:p>
                  </a:txBody>
                  <a:tcPr marL="9525" marR="9525" marT="9525" marB="0" anchor="ctr"/>
                </a:tc>
                <a:tc>
                  <a:txBody>
                    <a:bodyPr/>
                    <a:lstStyle/>
                    <a:p>
                      <a:pPr algn="ctr" fontAlgn="ctr"/>
                      <a:r>
                        <a:rPr lang="es-ES" sz="1600" b="0" i="0" u="none" strike="noStrike" dirty="0">
                          <a:solidFill>
                            <a:srgbClr val="000000"/>
                          </a:solidFill>
                          <a:latin typeface="Calibri"/>
                        </a:rPr>
                        <a:t>35</a:t>
                      </a:r>
                    </a:p>
                  </a:txBody>
                  <a:tcPr marL="9525" marR="9525" marT="9525" marB="0" anchor="ctr"/>
                </a:tc>
                <a:tc>
                  <a:txBody>
                    <a:bodyPr/>
                    <a:lstStyle/>
                    <a:p>
                      <a:pPr algn="ctr" fontAlgn="ctr"/>
                      <a:r>
                        <a:rPr lang="es-ES" sz="1600" b="0" i="0" u="none" strike="noStrike">
                          <a:solidFill>
                            <a:srgbClr val="000000"/>
                          </a:solidFill>
                          <a:latin typeface="Calibri"/>
                        </a:rPr>
                        <a:t>41</a:t>
                      </a:r>
                    </a:p>
                  </a:txBody>
                  <a:tcPr marL="9525" marR="9525" marT="9525" marB="0" anchor="ctr"/>
                </a:tc>
                <a:tc>
                  <a:txBody>
                    <a:bodyPr/>
                    <a:lstStyle/>
                    <a:p>
                      <a:pPr algn="ctr" fontAlgn="ctr"/>
                      <a:r>
                        <a:rPr lang="es-ES" sz="1600" b="0" i="0" u="none" strike="noStrike">
                          <a:solidFill>
                            <a:srgbClr val="000000"/>
                          </a:solidFill>
                          <a:latin typeface="Calibri"/>
                        </a:rPr>
                        <a:t>33</a:t>
                      </a:r>
                    </a:p>
                  </a:txBody>
                  <a:tcPr marL="9525" marR="9525" marT="9525" marB="0" anchor="ctr"/>
                </a:tc>
                <a:tc>
                  <a:txBody>
                    <a:bodyPr/>
                    <a:lstStyle/>
                    <a:p>
                      <a:pPr algn="ctr" fontAlgn="ctr"/>
                      <a:r>
                        <a:rPr lang="es-ES" sz="1600" b="0" i="0" u="none" strike="noStrike">
                          <a:solidFill>
                            <a:srgbClr val="000000"/>
                          </a:solidFill>
                          <a:latin typeface="Calibri"/>
                        </a:rPr>
                        <a:t>26</a:t>
                      </a:r>
                    </a:p>
                  </a:txBody>
                  <a:tcPr marL="9525" marR="9525" marT="9525" marB="0" anchor="ctr"/>
                </a:tc>
                <a:tc>
                  <a:txBody>
                    <a:bodyPr/>
                    <a:lstStyle/>
                    <a:p>
                      <a:pPr algn="ctr" fontAlgn="ctr"/>
                      <a:r>
                        <a:rPr lang="es-ES" sz="1800" b="1" i="0" u="none" strike="noStrike" dirty="0">
                          <a:solidFill>
                            <a:srgbClr val="000000"/>
                          </a:solidFill>
                          <a:latin typeface="Calibri"/>
                        </a:rPr>
                        <a:t>35</a:t>
                      </a:r>
                    </a:p>
                  </a:txBody>
                  <a:tcPr marL="9525" marR="9525" marT="9525" marB="0" anchor="ctr"/>
                </a:tc>
              </a:tr>
              <a:tr h="614206">
                <a:tc>
                  <a:txBody>
                    <a:bodyPr/>
                    <a:lstStyle/>
                    <a:p>
                      <a:pPr marL="72000" algn="l" fontAlgn="ctr"/>
                      <a:r>
                        <a:rPr lang="es-ES" sz="1600" b="0" i="0" u="none" strike="noStrike" dirty="0">
                          <a:solidFill>
                            <a:srgbClr val="000000"/>
                          </a:solidFill>
                          <a:latin typeface="Calibri"/>
                        </a:rPr>
                        <a:t>Mutualista/Seguros</a:t>
                      </a:r>
                    </a:p>
                  </a:txBody>
                  <a:tcPr marL="9525" marR="9525" marT="9525" marB="0" anchor="ctr"/>
                </a:tc>
                <a:tc>
                  <a:txBody>
                    <a:bodyPr/>
                    <a:lstStyle/>
                    <a:p>
                      <a:pPr algn="ctr" fontAlgn="ctr"/>
                      <a:r>
                        <a:rPr lang="es-ES" sz="1600" b="0" i="0" u="none" strike="noStrike">
                          <a:solidFill>
                            <a:srgbClr val="000000"/>
                          </a:solidFill>
                          <a:latin typeface="Calibri"/>
                        </a:rPr>
                        <a:t>51</a:t>
                      </a:r>
                    </a:p>
                  </a:txBody>
                  <a:tcPr marL="9525" marR="9525" marT="9525" marB="0" anchor="ctr"/>
                </a:tc>
                <a:tc>
                  <a:txBody>
                    <a:bodyPr/>
                    <a:lstStyle/>
                    <a:p>
                      <a:pPr algn="ctr" fontAlgn="ctr"/>
                      <a:r>
                        <a:rPr lang="es-ES" sz="1600" b="0" i="0" u="none" strike="noStrike">
                          <a:solidFill>
                            <a:srgbClr val="000000"/>
                          </a:solidFill>
                          <a:latin typeface="Calibri"/>
                        </a:rPr>
                        <a:t>48</a:t>
                      </a:r>
                    </a:p>
                  </a:txBody>
                  <a:tcPr marL="9525" marR="9525" marT="9525" marB="0" anchor="ctr"/>
                </a:tc>
                <a:tc>
                  <a:txBody>
                    <a:bodyPr/>
                    <a:lstStyle/>
                    <a:p>
                      <a:pPr algn="ctr" fontAlgn="ctr"/>
                      <a:r>
                        <a:rPr lang="es-ES" sz="1600" b="0" i="0" u="none" strike="noStrike">
                          <a:solidFill>
                            <a:srgbClr val="000000"/>
                          </a:solidFill>
                          <a:latin typeface="Calibri"/>
                        </a:rPr>
                        <a:t>50</a:t>
                      </a:r>
                    </a:p>
                  </a:txBody>
                  <a:tcPr marL="9525" marR="9525" marT="9525" marB="0" anchor="ctr"/>
                </a:tc>
                <a:tc>
                  <a:txBody>
                    <a:bodyPr/>
                    <a:lstStyle/>
                    <a:p>
                      <a:pPr algn="ctr" fontAlgn="ctr"/>
                      <a:r>
                        <a:rPr lang="es-ES" sz="1600" b="0" i="0" u="none" strike="noStrike">
                          <a:solidFill>
                            <a:srgbClr val="000000"/>
                          </a:solidFill>
                          <a:latin typeface="Calibri"/>
                        </a:rPr>
                        <a:t>62</a:t>
                      </a:r>
                    </a:p>
                  </a:txBody>
                  <a:tcPr marL="9525" marR="9525" marT="9525" marB="0" anchor="ctr"/>
                </a:tc>
                <a:tc>
                  <a:txBody>
                    <a:bodyPr/>
                    <a:lstStyle/>
                    <a:p>
                      <a:pPr algn="ctr" fontAlgn="ctr"/>
                      <a:r>
                        <a:rPr lang="es-ES" sz="1800" b="1" i="0" u="none" strike="noStrike" dirty="0">
                          <a:solidFill>
                            <a:srgbClr val="000000"/>
                          </a:solidFill>
                          <a:latin typeface="Calibri"/>
                        </a:rPr>
                        <a:t>52</a:t>
                      </a:r>
                    </a:p>
                  </a:txBody>
                  <a:tcPr marL="9525" marR="9525" marT="9525" marB="0" anchor="ctr"/>
                </a:tc>
              </a:tr>
              <a:tr h="614206">
                <a:tc>
                  <a:txBody>
                    <a:bodyPr/>
                    <a:lstStyle/>
                    <a:p>
                      <a:pPr marL="72000" algn="l" fontAlgn="ctr"/>
                      <a:r>
                        <a:rPr lang="es-ES" sz="1600" b="0" i="0" u="none" strike="noStrike" dirty="0">
                          <a:solidFill>
                            <a:srgbClr val="000000"/>
                          </a:solidFill>
                          <a:latin typeface="Calibri"/>
                        </a:rPr>
                        <a:t>Emergencia medico móvil</a:t>
                      </a:r>
                    </a:p>
                  </a:txBody>
                  <a:tcPr marL="9525" marR="9525" marT="9525" marB="0" anchor="ctr"/>
                </a:tc>
                <a:tc>
                  <a:txBody>
                    <a:bodyPr/>
                    <a:lstStyle/>
                    <a:p>
                      <a:pPr algn="ctr" fontAlgn="ctr"/>
                      <a:r>
                        <a:rPr lang="es-ES" sz="1600" b="0" i="0" u="none" strike="noStrike">
                          <a:solidFill>
                            <a:srgbClr val="000000"/>
                          </a:solidFill>
                          <a:latin typeface="Calibri"/>
                        </a:rPr>
                        <a:t>14</a:t>
                      </a:r>
                    </a:p>
                  </a:txBody>
                  <a:tcPr marL="9525" marR="9525" marT="9525" marB="0" anchor="ctr"/>
                </a:tc>
                <a:tc>
                  <a:txBody>
                    <a:bodyPr/>
                    <a:lstStyle/>
                    <a:p>
                      <a:pPr algn="ctr" fontAlgn="ctr"/>
                      <a:r>
                        <a:rPr lang="es-ES" sz="1600" b="0" i="0" u="none" strike="noStrike">
                          <a:solidFill>
                            <a:srgbClr val="000000"/>
                          </a:solidFill>
                          <a:latin typeface="Calibri"/>
                        </a:rPr>
                        <a:t>9</a:t>
                      </a:r>
                    </a:p>
                  </a:txBody>
                  <a:tcPr marL="9525" marR="9525" marT="9525" marB="0" anchor="ctr"/>
                </a:tc>
                <a:tc>
                  <a:txBody>
                    <a:bodyPr/>
                    <a:lstStyle/>
                    <a:p>
                      <a:pPr algn="ctr" fontAlgn="ctr"/>
                      <a:r>
                        <a:rPr lang="es-ES" sz="1600" b="0" i="0" u="none" strike="noStrike">
                          <a:solidFill>
                            <a:srgbClr val="000000"/>
                          </a:solidFill>
                          <a:latin typeface="Calibri"/>
                        </a:rPr>
                        <a:t>13</a:t>
                      </a:r>
                    </a:p>
                  </a:txBody>
                  <a:tcPr marL="9525" marR="9525" marT="9525" marB="0" anchor="ctr"/>
                </a:tc>
                <a:tc>
                  <a:txBody>
                    <a:bodyPr/>
                    <a:lstStyle/>
                    <a:p>
                      <a:pPr algn="ctr" fontAlgn="ctr"/>
                      <a:r>
                        <a:rPr lang="es-ES" sz="1600" b="0" i="0" u="none" strike="noStrike">
                          <a:solidFill>
                            <a:srgbClr val="000000"/>
                          </a:solidFill>
                          <a:latin typeface="Calibri"/>
                        </a:rPr>
                        <a:t>6</a:t>
                      </a:r>
                    </a:p>
                  </a:txBody>
                  <a:tcPr marL="9525" marR="9525" marT="9525" marB="0" anchor="ctr"/>
                </a:tc>
                <a:tc>
                  <a:txBody>
                    <a:bodyPr/>
                    <a:lstStyle/>
                    <a:p>
                      <a:pPr algn="ctr" fontAlgn="ctr"/>
                      <a:r>
                        <a:rPr lang="es-ES" sz="1800" b="1" i="0" u="none" strike="noStrike" dirty="0">
                          <a:solidFill>
                            <a:srgbClr val="000000"/>
                          </a:solidFill>
                          <a:latin typeface="Calibri"/>
                        </a:rPr>
                        <a:t>11</a:t>
                      </a:r>
                    </a:p>
                  </a:txBody>
                  <a:tcPr marL="9525" marR="9525" marT="9525" marB="0" anchor="ctr"/>
                </a:tc>
              </a:tr>
              <a:tr h="619091">
                <a:tc>
                  <a:txBody>
                    <a:bodyPr/>
                    <a:lstStyle/>
                    <a:p>
                      <a:pPr marL="72000" algn="l" fontAlgn="ctr"/>
                      <a:r>
                        <a:rPr lang="es-ES" sz="1600" b="0" i="0" u="none" strike="noStrike" dirty="0">
                          <a:solidFill>
                            <a:srgbClr val="000000"/>
                          </a:solidFill>
                          <a:latin typeface="Calibri"/>
                        </a:rPr>
                        <a:t>Ejercicio liberal de la profesión </a:t>
                      </a:r>
                    </a:p>
                  </a:txBody>
                  <a:tcPr marL="9525" marR="9525" marT="9525" marB="0" anchor="ctr"/>
                </a:tc>
                <a:tc>
                  <a:txBody>
                    <a:bodyPr/>
                    <a:lstStyle/>
                    <a:p>
                      <a:pPr algn="ctr" fontAlgn="ctr"/>
                      <a:r>
                        <a:rPr lang="es-ES" sz="1600" b="0" i="0" u="none" strike="noStrike">
                          <a:solidFill>
                            <a:srgbClr val="000000"/>
                          </a:solidFill>
                          <a:latin typeface="Calibri"/>
                        </a:rPr>
                        <a:t>0</a:t>
                      </a:r>
                    </a:p>
                  </a:txBody>
                  <a:tcPr marL="9525" marR="9525" marT="9525" marB="0" anchor="ctr"/>
                </a:tc>
                <a:tc>
                  <a:txBody>
                    <a:bodyPr/>
                    <a:lstStyle/>
                    <a:p>
                      <a:pPr algn="ctr" fontAlgn="ctr"/>
                      <a:r>
                        <a:rPr lang="es-ES" sz="1600" b="0" i="0" u="none" strike="noStrike">
                          <a:solidFill>
                            <a:srgbClr val="000000"/>
                          </a:solidFill>
                          <a:latin typeface="Calibri"/>
                        </a:rPr>
                        <a:t>1</a:t>
                      </a:r>
                    </a:p>
                  </a:txBody>
                  <a:tcPr marL="9525" marR="9525" marT="9525" marB="0" anchor="ctr"/>
                </a:tc>
                <a:tc>
                  <a:txBody>
                    <a:bodyPr/>
                    <a:lstStyle/>
                    <a:p>
                      <a:pPr algn="ctr" fontAlgn="ctr"/>
                      <a:r>
                        <a:rPr lang="es-ES" sz="1600" b="0" i="0" u="none" strike="noStrike">
                          <a:solidFill>
                            <a:srgbClr val="000000"/>
                          </a:solidFill>
                          <a:latin typeface="Calibri"/>
                        </a:rPr>
                        <a:t>4</a:t>
                      </a:r>
                    </a:p>
                  </a:txBody>
                  <a:tcPr marL="9525" marR="9525" marT="9525" marB="0" anchor="ctr"/>
                </a:tc>
                <a:tc>
                  <a:txBody>
                    <a:bodyPr/>
                    <a:lstStyle/>
                    <a:p>
                      <a:pPr algn="ctr" fontAlgn="ctr"/>
                      <a:r>
                        <a:rPr lang="es-ES" sz="1600" b="0" i="0" u="none" strike="noStrike">
                          <a:solidFill>
                            <a:srgbClr val="000000"/>
                          </a:solidFill>
                          <a:latin typeface="Calibri"/>
                        </a:rPr>
                        <a:t>6</a:t>
                      </a:r>
                    </a:p>
                  </a:txBody>
                  <a:tcPr marL="9525" marR="9525" marT="9525" marB="0" anchor="ctr"/>
                </a:tc>
                <a:tc>
                  <a:txBody>
                    <a:bodyPr/>
                    <a:lstStyle/>
                    <a:p>
                      <a:pPr algn="ctr" fontAlgn="ctr"/>
                      <a:r>
                        <a:rPr lang="es-ES" sz="1800" b="1" i="0" u="none" strike="noStrike" dirty="0">
                          <a:solidFill>
                            <a:srgbClr val="000000"/>
                          </a:solidFill>
                          <a:latin typeface="Calibri"/>
                        </a:rPr>
                        <a:t>2</a:t>
                      </a:r>
                    </a:p>
                  </a:txBody>
                  <a:tcPr marL="9525" marR="9525" marT="9525" marB="0" anchor="ctr"/>
                </a:tc>
              </a:tr>
              <a:tr h="614206">
                <a:tc>
                  <a:txBody>
                    <a:bodyPr/>
                    <a:lstStyle/>
                    <a:p>
                      <a:pPr marL="72000" algn="l" fontAlgn="b"/>
                      <a:r>
                        <a:rPr lang="es-ES" sz="1600" b="0" i="0" u="none" strike="noStrike" dirty="0" smtClean="0">
                          <a:solidFill>
                            <a:srgbClr val="000000"/>
                          </a:solidFill>
                          <a:latin typeface="Calibri" pitchFamily="34" charset="0"/>
                        </a:rPr>
                        <a:t>TOTAL</a:t>
                      </a:r>
                      <a:endParaRPr lang="es-ES" sz="1600" b="0" i="0" u="none" strike="noStrike" dirty="0">
                        <a:solidFill>
                          <a:srgbClr val="000000"/>
                        </a:solidFill>
                        <a:latin typeface="Calibri" pitchFamily="34" charset="0"/>
                      </a:endParaRPr>
                    </a:p>
                  </a:txBody>
                  <a:tcPr marL="9525" marR="9525" marT="9525" marB="0" anchor="ctr">
                    <a:noFill/>
                  </a:tcPr>
                </a:tc>
                <a:tc>
                  <a:txBody>
                    <a:bodyPr/>
                    <a:lstStyle/>
                    <a:p>
                      <a:pPr algn="ctr" fontAlgn="b"/>
                      <a:r>
                        <a:rPr lang="es-ES" sz="1600" b="0" i="0" u="none" strike="noStrike" dirty="0" smtClean="0">
                          <a:solidFill>
                            <a:srgbClr val="000000"/>
                          </a:solidFill>
                          <a:latin typeface="Calibri" pitchFamily="34" charset="0"/>
                        </a:rPr>
                        <a:t>100</a:t>
                      </a:r>
                      <a:endParaRPr lang="es-ES" sz="1600" b="0" i="0" u="none" strike="noStrike" dirty="0">
                        <a:solidFill>
                          <a:srgbClr val="000000"/>
                        </a:solidFill>
                        <a:latin typeface="Calibri" pitchFamily="34" charset="0"/>
                      </a:endParaRPr>
                    </a:p>
                  </a:txBody>
                  <a:tcPr marL="9525" marR="9525" marT="9525" marB="0" anchor="ctr">
                    <a:noFill/>
                  </a:tcPr>
                </a:tc>
                <a:tc>
                  <a:txBody>
                    <a:bodyPr/>
                    <a:lstStyle/>
                    <a:p>
                      <a:pPr algn="ctr" fontAlgn="b"/>
                      <a:r>
                        <a:rPr lang="es-ES" sz="1600" b="0" i="0" u="none" strike="noStrike" dirty="0" smtClean="0">
                          <a:solidFill>
                            <a:srgbClr val="000000"/>
                          </a:solidFill>
                          <a:latin typeface="Calibri" pitchFamily="34" charset="0"/>
                        </a:rPr>
                        <a:t>100</a:t>
                      </a:r>
                      <a:endParaRPr lang="es-ES" sz="1600" b="0" i="0" u="none" strike="noStrike" dirty="0">
                        <a:solidFill>
                          <a:srgbClr val="000000"/>
                        </a:solidFill>
                        <a:latin typeface="Calibri" pitchFamily="34" charset="0"/>
                      </a:endParaRPr>
                    </a:p>
                  </a:txBody>
                  <a:tcPr marL="9525" marR="9525" marT="9525" marB="0" anchor="ctr">
                    <a:noFill/>
                  </a:tcPr>
                </a:tc>
                <a:tc>
                  <a:txBody>
                    <a:bodyPr/>
                    <a:lstStyle/>
                    <a:p>
                      <a:pPr algn="ctr" fontAlgn="b"/>
                      <a:r>
                        <a:rPr lang="es-ES" sz="1600" b="0" i="0" u="none" strike="noStrike" dirty="0" smtClean="0">
                          <a:solidFill>
                            <a:srgbClr val="000000"/>
                          </a:solidFill>
                          <a:latin typeface="Calibri" pitchFamily="34" charset="0"/>
                        </a:rPr>
                        <a:t>100</a:t>
                      </a:r>
                      <a:endParaRPr lang="es-ES" sz="1600" b="0" i="0" u="none" strike="noStrike" dirty="0">
                        <a:solidFill>
                          <a:srgbClr val="000000"/>
                        </a:solidFill>
                        <a:latin typeface="Calibri" pitchFamily="34" charset="0"/>
                      </a:endParaRPr>
                    </a:p>
                  </a:txBody>
                  <a:tcPr marL="9525" marR="9525" marT="9525" marB="0" anchor="ctr">
                    <a:noFill/>
                  </a:tcPr>
                </a:tc>
                <a:tc>
                  <a:txBody>
                    <a:bodyPr/>
                    <a:lstStyle/>
                    <a:p>
                      <a:pPr algn="ctr" fontAlgn="b"/>
                      <a:r>
                        <a:rPr lang="es-ES" sz="1600" b="0" i="0" u="none" strike="noStrike" dirty="0" smtClean="0">
                          <a:solidFill>
                            <a:srgbClr val="000000"/>
                          </a:solidFill>
                          <a:latin typeface="Calibri" pitchFamily="34" charset="0"/>
                        </a:rPr>
                        <a:t>100</a:t>
                      </a:r>
                      <a:endParaRPr lang="es-ES" sz="1600" b="0" i="0" u="none" strike="noStrike" dirty="0">
                        <a:solidFill>
                          <a:srgbClr val="000000"/>
                        </a:solidFill>
                        <a:latin typeface="Calibri" pitchFamily="34" charset="0"/>
                      </a:endParaRPr>
                    </a:p>
                  </a:txBody>
                  <a:tcPr marL="9525" marR="9525" marT="9525" marB="0" anchor="ctr">
                    <a:noFill/>
                  </a:tcPr>
                </a:tc>
                <a:tc>
                  <a:txBody>
                    <a:bodyPr/>
                    <a:lstStyle/>
                    <a:p>
                      <a:pPr algn="ctr" fontAlgn="b"/>
                      <a:r>
                        <a:rPr lang="es-ES" sz="1600" b="0" i="0" u="none" strike="noStrike" dirty="0" smtClean="0">
                          <a:solidFill>
                            <a:srgbClr val="000000"/>
                          </a:solidFill>
                          <a:latin typeface="Calibri" pitchFamily="34" charset="0"/>
                        </a:rPr>
                        <a:t>100</a:t>
                      </a:r>
                      <a:endParaRPr lang="es-ES" sz="1600" b="1" i="0" u="none" strike="noStrike" dirty="0">
                        <a:solidFill>
                          <a:srgbClr val="000000"/>
                        </a:solidFill>
                        <a:latin typeface="Calibri" pitchFamily="34" charset="0"/>
                      </a:endParaRPr>
                    </a:p>
                  </a:txBody>
                  <a:tcPr marL="9525" marR="9525" marT="9525" marB="0" anchor="ctr">
                    <a:noFill/>
                  </a:tcPr>
                </a:tc>
              </a:tr>
            </a:tbl>
          </a:graphicData>
        </a:graphic>
      </p:graphicFrame>
      <p:sp>
        <p:nvSpPr>
          <p:cNvPr id="10" name="9 CuadroTexto"/>
          <p:cNvSpPr txBox="1"/>
          <p:nvPr/>
        </p:nvSpPr>
        <p:spPr>
          <a:xfrm>
            <a:off x="4500562" y="6215082"/>
            <a:ext cx="3857652" cy="338554"/>
          </a:xfrm>
          <a:prstGeom prst="rect">
            <a:avLst/>
          </a:prstGeom>
          <a:solidFill>
            <a:schemeClr val="accent1">
              <a:lumMod val="90000"/>
            </a:schemeClr>
          </a:solidFill>
          <a:ln>
            <a:no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s-ES" sz="1600" dirty="0" smtClean="0">
                <a:latin typeface="Calibri" pitchFamily="34" charset="0"/>
              </a:rPr>
              <a:t>Base del cálculo: TOTAL DE EMPLEOS</a:t>
            </a:r>
            <a:endParaRPr lang="es-UY" sz="1600" dirty="0">
              <a:latin typeface="Calibri"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846</Words>
  <Application>Microsoft Office PowerPoint</Application>
  <PresentationFormat>Presentación en pantalla (4:3)</PresentationFormat>
  <Paragraphs>307</Paragraphs>
  <Slides>17</Slides>
  <Notes>16</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Diapositiva 1</vt:lpstr>
      <vt:lpstr>Objetivos Generales</vt:lpstr>
      <vt:lpstr>Diapositiva 3</vt:lpstr>
      <vt:lpstr>Cantidad de Empleos</vt:lpstr>
      <vt:lpstr>Cantidad de Empleos</vt:lpstr>
      <vt:lpstr>Horas Semanales (Promedio)</vt:lpstr>
      <vt:lpstr>Tipo de Empleo</vt:lpstr>
      <vt:lpstr>Distribución por región según tipo de actividad (empleo principal) </vt:lpstr>
      <vt:lpstr>Ámbito Institucional del Empleo</vt:lpstr>
      <vt:lpstr>Distribución por región residencia según sector (empleo principal) </vt:lpstr>
      <vt:lpstr>Localización del Empleo</vt:lpstr>
      <vt:lpstr>Localización del empleo</vt:lpstr>
      <vt:lpstr>Estrés</vt:lpstr>
      <vt:lpstr>Diapositiva 14</vt:lpstr>
      <vt:lpstr>Estimaciones: Cantidad de Pediatras en Uruguay</vt:lpstr>
      <vt:lpstr>Estimaciones: Cargos</vt:lpstr>
      <vt:lpstr>Cargos Alta Dedicación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Agus Deicas</dc:creator>
  <cp:lastModifiedBy>Agus Deicas</cp:lastModifiedBy>
  <cp:revision>25</cp:revision>
  <dcterms:created xsi:type="dcterms:W3CDTF">2012-05-16T23:32:27Z</dcterms:created>
  <dcterms:modified xsi:type="dcterms:W3CDTF">2012-07-08T23:20:05Z</dcterms:modified>
</cp:coreProperties>
</file>